
<file path=[Content_Types].xml><?xml version="1.0" encoding="utf-8"?>
<Types xmlns="http://schemas.openxmlformats.org/package/2006/content-types">
  <Default Extension="png" ContentType="image/png"/>
  <Default Extension="mpg" ContentType="video/mpeg"/>
  <Default Extension="jpeg" ContentType="image/jpeg"/>
  <Default Extension="ashx" ContentType="image/jpeg"/>
  <Default Extension="rels" ContentType="application/vnd.openxmlformats-package.relationships+xml"/>
  <Default Extension="xml" ContentType="application/xml"/>
  <Default Extension="wdp" ContentType="image/vnd.ms-photo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320" r:id="rId3"/>
    <p:sldId id="321" r:id="rId4"/>
    <p:sldId id="322" r:id="rId5"/>
    <p:sldId id="323" r:id="rId6"/>
    <p:sldId id="324" r:id="rId7"/>
    <p:sldId id="257" r:id="rId8"/>
    <p:sldId id="325" r:id="rId9"/>
    <p:sldId id="326" r:id="rId10"/>
    <p:sldId id="327" r:id="rId11"/>
    <p:sldId id="328" r:id="rId12"/>
    <p:sldId id="329" r:id="rId13"/>
    <p:sldId id="330" r:id="rId14"/>
    <p:sldId id="331" r:id="rId15"/>
    <p:sldId id="332" r:id="rId16"/>
    <p:sldId id="333" r:id="rId17"/>
    <p:sldId id="355" r:id="rId18"/>
    <p:sldId id="266" r:id="rId19"/>
    <p:sldId id="334" r:id="rId20"/>
    <p:sldId id="268" r:id="rId21"/>
    <p:sldId id="335" r:id="rId22"/>
    <p:sldId id="270" r:id="rId23"/>
    <p:sldId id="271" r:id="rId24"/>
    <p:sldId id="272" r:id="rId25"/>
    <p:sldId id="336" r:id="rId26"/>
    <p:sldId id="274" r:id="rId27"/>
    <p:sldId id="376" r:id="rId28"/>
    <p:sldId id="337" r:id="rId29"/>
    <p:sldId id="338" r:id="rId30"/>
    <p:sldId id="339" r:id="rId31"/>
    <p:sldId id="340" r:id="rId32"/>
    <p:sldId id="341" r:id="rId33"/>
    <p:sldId id="342" r:id="rId34"/>
    <p:sldId id="343" r:id="rId35"/>
    <p:sldId id="344" r:id="rId36"/>
    <p:sldId id="377" r:id="rId37"/>
    <p:sldId id="345" r:id="rId38"/>
    <p:sldId id="346" r:id="rId39"/>
    <p:sldId id="347" r:id="rId40"/>
    <p:sldId id="348" r:id="rId41"/>
    <p:sldId id="349" r:id="rId42"/>
    <p:sldId id="350" r:id="rId43"/>
    <p:sldId id="351" r:id="rId44"/>
    <p:sldId id="352" r:id="rId45"/>
    <p:sldId id="353" r:id="rId46"/>
    <p:sldId id="276" r:id="rId47"/>
    <p:sldId id="277" r:id="rId48"/>
    <p:sldId id="278" r:id="rId49"/>
    <p:sldId id="378" r:id="rId50"/>
    <p:sldId id="279" r:id="rId51"/>
    <p:sldId id="280" r:id="rId52"/>
    <p:sldId id="281" r:id="rId53"/>
    <p:sldId id="282" r:id="rId54"/>
    <p:sldId id="356" r:id="rId55"/>
    <p:sldId id="357" r:id="rId56"/>
    <p:sldId id="358" r:id="rId57"/>
    <p:sldId id="285" r:id="rId58"/>
    <p:sldId id="359" r:id="rId59"/>
    <p:sldId id="360" r:id="rId60"/>
    <p:sldId id="287" r:id="rId61"/>
    <p:sldId id="288" r:id="rId62"/>
    <p:sldId id="289" r:id="rId63"/>
    <p:sldId id="291" r:id="rId64"/>
    <p:sldId id="361" r:id="rId65"/>
    <p:sldId id="292" r:id="rId66"/>
    <p:sldId id="362" r:id="rId67"/>
    <p:sldId id="293" r:id="rId68"/>
    <p:sldId id="363" r:id="rId69"/>
    <p:sldId id="295" r:id="rId70"/>
    <p:sldId id="296" r:id="rId71"/>
    <p:sldId id="364" r:id="rId72"/>
    <p:sldId id="298" r:id="rId73"/>
    <p:sldId id="299" r:id="rId74"/>
    <p:sldId id="366" r:id="rId75"/>
    <p:sldId id="301" r:id="rId76"/>
    <p:sldId id="302" r:id="rId77"/>
    <p:sldId id="379" r:id="rId78"/>
    <p:sldId id="303" r:id="rId79"/>
    <p:sldId id="304" r:id="rId80"/>
    <p:sldId id="367" r:id="rId81"/>
    <p:sldId id="368" r:id="rId82"/>
    <p:sldId id="369" r:id="rId83"/>
    <p:sldId id="370" r:id="rId84"/>
    <p:sldId id="371" r:id="rId85"/>
    <p:sldId id="372" r:id="rId86"/>
    <p:sldId id="373" r:id="rId87"/>
    <p:sldId id="374" r:id="rId88"/>
    <p:sldId id="317" r:id="rId89"/>
    <p:sldId id="315" r:id="rId90"/>
    <p:sldId id="375" r:id="rId91"/>
    <p:sldId id="316" r:id="rId92"/>
    <p:sldId id="319" r:id="rId93"/>
    <p:sldId id="354" r:id="rId9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12611" autoAdjust="0"/>
    <p:restoredTop sz="94660"/>
  </p:normalViewPr>
  <p:slideViewPr>
    <p:cSldViewPr>
      <p:cViewPr>
        <p:scale>
          <a:sx n="50" d="100"/>
          <a:sy n="50" d="100"/>
        </p:scale>
        <p:origin x="-7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9955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84576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247471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2646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04177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8798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7592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6901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432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80209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6643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3000"/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0864F-AE8B-4B9E-85BC-427F1F51213B}" type="datetimeFigureOut">
              <a:rPr lang="ru-RU" smtClean="0"/>
              <a:t>08.12.2016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0533-C6A1-49B3-8ADF-34C04FD52323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3905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g"/><Relationship Id="rId1" Type="http://schemas.microsoft.com/office/2007/relationships/media" Target="../media/media1.mp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1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Relationship Id="rId6" Type="http://schemas.microsoft.com/office/2007/relationships/hdphoto" Target="../media/hdphoto6.wdp"/><Relationship Id="rId5" Type="http://schemas.openxmlformats.org/officeDocument/2006/relationships/image" Target="../media/image30.jpeg"/><Relationship Id="rId4" Type="http://schemas.microsoft.com/office/2007/relationships/hdphoto" Target="../media/hdphoto5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Relationship Id="rId5" Type="http://schemas.microsoft.com/office/2007/relationships/hdphoto" Target="../media/hdphoto7.wdp"/><Relationship Id="rId4" Type="http://schemas.openxmlformats.org/officeDocument/2006/relationships/image" Target="../media/image4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5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g"/><Relationship Id="rId1" Type="http://schemas.microsoft.com/office/2007/relationships/media" Target="../media/media2.mpg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g"/><Relationship Id="rId1" Type="http://schemas.microsoft.com/office/2007/relationships/media" Target="../media/media3.mpg"/><Relationship Id="rId6" Type="http://schemas.openxmlformats.org/officeDocument/2006/relationships/image" Target="../media/image62.pn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5.jpg"/><Relationship Id="rId2" Type="http://schemas.microsoft.com/office/2007/relationships/media" Target="../media/media4.mpg"/><Relationship Id="rId1" Type="http://schemas.openxmlformats.org/officeDocument/2006/relationships/video" Target="NULL" TargetMode="External"/><Relationship Id="rId6" Type="http://schemas.openxmlformats.org/officeDocument/2006/relationships/image" Target="../media/image64.png"/><Relationship Id="rId5" Type="http://schemas.microsoft.com/office/2007/relationships/hdphoto" Target="../media/hdphoto9.wdp"/><Relationship Id="rId4" Type="http://schemas.openxmlformats.org/officeDocument/2006/relationships/image" Target="../media/image6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microsoft.com/office/2007/relationships/hdphoto" Target="../media/hdphoto10.wdp"/><Relationship Id="rId2" Type="http://schemas.microsoft.com/office/2007/relationships/media" Target="../media/media5.mpg"/><Relationship Id="rId1" Type="http://schemas.openxmlformats.org/officeDocument/2006/relationships/video" Target="NULL" TargetMode="External"/><Relationship Id="rId6" Type="http://schemas.openxmlformats.org/officeDocument/2006/relationships/image" Target="../media/image68.jpeg"/><Relationship Id="rId5" Type="http://schemas.openxmlformats.org/officeDocument/2006/relationships/image" Target="../media/image67.jpg"/><Relationship Id="rId4" Type="http://schemas.openxmlformats.org/officeDocument/2006/relationships/image" Target="../media/image6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5.png"/><Relationship Id="rId2" Type="http://schemas.microsoft.com/office/2007/relationships/media" Target="../media/media6.mpg"/><Relationship Id="rId1" Type="http://schemas.openxmlformats.org/officeDocument/2006/relationships/video" Target="NULL" TargetMode="Externa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g"/><Relationship Id="rId1" Type="http://schemas.microsoft.com/office/2007/relationships/media" Target="../media/media7.mpg"/><Relationship Id="rId4" Type="http://schemas.openxmlformats.org/officeDocument/2006/relationships/image" Target="../media/image7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1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7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g"/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pg"/><Relationship Id="rId1" Type="http://schemas.openxmlformats.org/officeDocument/2006/relationships/video" Target="NULL" TargetMode="External"/><Relationship Id="rId4" Type="http://schemas.openxmlformats.org/officeDocument/2006/relationships/image" Target="../media/image10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4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9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7.jp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g"/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7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0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41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avi"/><Relationship Id="rId1" Type="http://schemas.microsoft.com/office/2007/relationships/media" Target="../media/media9.avi"/><Relationship Id="rId4" Type="http://schemas.openxmlformats.org/officeDocument/2006/relationships/image" Target="../media/image151.png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0.mpg"/><Relationship Id="rId1" Type="http://schemas.openxmlformats.org/officeDocument/2006/relationships/video" Target="NULL" TargetMode="External"/><Relationship Id="rId4" Type="http://schemas.openxmlformats.org/officeDocument/2006/relationships/image" Target="../media/image153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9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g"/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g"/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g"/><Relationship Id="rId2" Type="http://schemas.openxmlformats.org/officeDocument/2006/relationships/image" Target="../media/image17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6.ashx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avi"/><Relationship Id="rId1" Type="http://schemas.microsoft.com/office/2007/relationships/media" Target="../media/media11.avi"/><Relationship Id="rId4" Type="http://schemas.openxmlformats.org/officeDocument/2006/relationships/image" Target="../media/image178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 idx="4294967295"/>
          </p:nvPr>
        </p:nvSpPr>
        <p:spPr>
          <a:xfrm>
            <a:off x="1371600" y="2420938"/>
            <a:ext cx="7772400" cy="2087562"/>
          </a:xfr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uk-UA" sz="48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Геоморфологічна практика в Карпатах</a:t>
            </a:r>
            <a:endParaRPr lang="ru-RU" sz="48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826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744" y="-292785"/>
            <a:ext cx="5920683" cy="3937809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758689"/>
            <a:ext cx="6446722" cy="4219123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7" name="Прямоугольник 6"/>
          <p:cNvSpPr/>
          <p:nvPr/>
        </p:nvSpPr>
        <p:spPr>
          <a:xfrm>
            <a:off x="0" y="173366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Професійно-орієнтована практика, </a:t>
            </a:r>
          </a:p>
          <a:p>
            <a:pPr algn="ctr"/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що проходить у мальовничому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куточку Українських Карпат – у верхів'ях ріки Чорна Тиса, </a:t>
            </a:r>
          </a:p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базі стаціонару КНУ імені Тараса Шевченка є одним із основних</a:t>
            </a:r>
          </a:p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та найцікавіших етапів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підготовки </a:t>
            </a:r>
          </a:p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майбутніх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спеціалістів-географів </a:t>
            </a:r>
          </a:p>
          <a:p>
            <a:pPr algn="ctr"/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усіх напрямів.</a:t>
            </a:r>
            <a:endParaRPr lang="uk-UA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sp>
        <p:nvSpPr>
          <p:cNvPr id="8" name="Прямоугольник 7"/>
          <p:cNvSpPr/>
          <p:nvPr/>
        </p:nvSpPr>
        <p:spPr>
          <a:xfrm>
            <a:off x="5436096" y="3687697"/>
            <a:ext cx="3707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Студенти мають змогу </a:t>
            </a:r>
          </a:p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детально дослідити </a:t>
            </a:r>
            <a:endParaRPr lang="uk-UA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морфоструктурні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особливості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Карпат,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унікальні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гірські ландшафти, природні умови та ресурси Карпатського  регіону України. </a:t>
            </a:r>
            <a:endParaRPr lang="uk-UA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419982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132856"/>
            <a:ext cx="6609587" cy="504056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0" y="116632"/>
            <a:ext cx="90364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sz="2200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Українські Карпати </a:t>
            </a:r>
            <a:r>
              <a:rPr lang="en-US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-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особливе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місце для проходження </a:t>
            </a:r>
          </a:p>
          <a:p>
            <a:pPr algn="ctr"/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студентами </a:t>
            </a:r>
            <a:r>
              <a:rPr lang="uk-UA" sz="2200" b="1" i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геоморфологічної практики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,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оскільки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представляють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собою</a:t>
            </a:r>
            <a:r>
              <a:rPr lang="en-US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унікальні висотні місцевості  та ландшафти, сформовані в результаті еволюції середньовисотних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гір.  </a:t>
            </a:r>
          </a:p>
          <a:p>
            <a:endParaRPr lang="en-US" sz="2200" dirty="0" smtClean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  <a:p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За </a:t>
            </a:r>
            <a:r>
              <a:rPr lang="ru-RU" sz="2200" dirty="0" err="1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віком</a:t>
            </a:r>
            <a:r>
              <a:rPr lang="ru-RU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Карпати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належать до </a:t>
            </a:r>
            <a:r>
              <a:rPr lang="ru-RU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молодих 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гір,</a:t>
            </a:r>
            <a:r>
              <a:rPr lang="en-US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проте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їх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морфологія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швидше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нагадує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sz="22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старі</a:t>
            </a:r>
            <a:r>
              <a:rPr lang="ru-RU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 гори з пологими схилами </a:t>
            </a:r>
            <a:r>
              <a:rPr lang="ru-RU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та </a:t>
            </a:r>
            <a:r>
              <a:rPr lang="ru-RU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округлими вершинами. </a:t>
            </a:r>
          </a:p>
          <a:p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Широкі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карпатські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хребти </a:t>
            </a:r>
            <a:endParaRPr lang="en-US" sz="2200" dirty="0" smtClean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  <a:p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з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м'якими обрисами </a:t>
            </a:r>
          </a:p>
          <a:p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подекуди порізані </a:t>
            </a:r>
            <a:endParaRPr lang="en-US" sz="2200" dirty="0" smtClean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  <a:p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глибокими </a:t>
            </a:r>
            <a:r>
              <a:rPr lang="en-US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(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понад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1000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м) </a:t>
            </a:r>
            <a:endParaRPr lang="en-US" sz="2200" dirty="0" smtClean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  <a:p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поперечними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долинами </a:t>
            </a:r>
          </a:p>
          <a:p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із стрімкими схилами. </a:t>
            </a:r>
          </a:p>
        </p:txBody>
      </p:sp>
    </p:spTree>
    <p:extLst>
      <p:ext uri="{BB962C8B-B14F-4D97-AF65-F5344CB8AC3E}">
        <p14:creationId xmlns:p14="http://schemas.microsoft.com/office/powerpoint/2010/main" val="39677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-337914"/>
            <a:ext cx="5982636" cy="4861124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-8384" y="-31010"/>
            <a:ext cx="443636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Карпатська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гірська система </a:t>
            </a:r>
            <a:r>
              <a:rPr lang="en-US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є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унікальною скарбницею не тільки європейського,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але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й світового значення. </a:t>
            </a: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Карпати поряд з Альпами і Балканами </a:t>
            </a: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характеризуються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найбільшим  ландшафтним різноманіттям,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потужним природно-ресурсним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потенціалом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, високим рівнем збереженості дикої </a:t>
            </a: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природи та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самобутньою культурою місцевого населення.</a:t>
            </a:r>
            <a:endParaRPr lang="uk-UA" dirty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6"/>
          <a:stretch/>
        </p:blipFill>
        <p:spPr>
          <a:xfrm>
            <a:off x="-468560" y="3717032"/>
            <a:ext cx="5751725" cy="3471316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5" name="Прямоугольник 4"/>
          <p:cNvSpPr/>
          <p:nvPr/>
        </p:nvSpPr>
        <p:spPr>
          <a:xfrm>
            <a:off x="4815621" y="4262396"/>
            <a:ext cx="414886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Українські Карпати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— </a:t>
            </a:r>
          </a:p>
          <a:p>
            <a:pPr algn="ctr"/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значне джерело прісних вод та чистого повітря,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потужний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кліматоутворюючий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та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водорегулюючий фактор на континенті.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Це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справжнє "зелене серце" України.</a:t>
            </a:r>
            <a:endParaRPr lang="uk-UA" dirty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45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520" y="88811"/>
            <a:ext cx="5671200" cy="3709824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44" b="8889"/>
          <a:stretch/>
        </p:blipFill>
        <p:spPr>
          <a:xfrm>
            <a:off x="3699520" y="3594990"/>
            <a:ext cx="5671200" cy="3374154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-15180" y="479376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200000"/>
              </a:lnSpc>
            </a:pPr>
            <a:endParaRPr lang="uk-UA" b="1" dirty="0" smtClean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В Українських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Карпатах </a:t>
            </a:r>
          </a:p>
          <a:p>
            <a:pPr algn="ctr">
              <a:lnSpc>
                <a:spcPct val="200000"/>
              </a:lnSpc>
            </a:pP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студенти мають змогу </a:t>
            </a:r>
          </a:p>
          <a:p>
            <a:pPr lvl="0" algn="ctr">
              <a:lnSpc>
                <a:spcPct val="200000"/>
              </a:lnSpc>
            </a:pP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ознайомитись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із самобутньою культурою, </a:t>
            </a:r>
            <a:r>
              <a:rPr lang="uk-UA" b="1" dirty="0" smtClean="0">
                <a:solidFill>
                  <a:srgbClr val="0F6FC6">
                    <a:lumMod val="50000"/>
                  </a:srgbClr>
                </a:solidFill>
                <a:latin typeface="Palantino "/>
                <a:cs typeface="Times New Roman" panose="02020603050405020304" pitchFamily="18" charset="0"/>
              </a:rPr>
              <a:t>традиціями</a:t>
            </a:r>
            <a:r>
              <a:rPr lang="en-US" b="1" dirty="0" smtClean="0">
                <a:solidFill>
                  <a:srgbClr val="0F6FC6">
                    <a:lumMod val="50000"/>
                  </a:srgb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та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побутом </a:t>
            </a:r>
            <a:r>
              <a:rPr lang="uk-UA" b="1" dirty="0" smtClean="0">
                <a:solidFill>
                  <a:srgbClr val="0F6FC6">
                    <a:lumMod val="50000"/>
                  </a:srgbClr>
                </a:solidFill>
                <a:latin typeface="Palantino "/>
                <a:cs typeface="Times New Roman" panose="02020603050405020304" pitchFamily="18" charset="0"/>
              </a:rPr>
              <a:t>місцевих жителів, що формувалися під впливом природних умов, які безпосередньо впливають на господарство та якість життя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тутешніх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  <a:cs typeface="Times New Roman" panose="02020603050405020304" pitchFamily="18" charset="0"/>
              </a:rPr>
              <a:t>жителів.</a:t>
            </a:r>
            <a:endParaRPr lang="uk-UA" b="1" dirty="0">
              <a:solidFill>
                <a:schemeClr val="accent1">
                  <a:lumMod val="50000"/>
                </a:schemeClr>
              </a:solidFill>
              <a:latin typeface="Palantino 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480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00" y="1744206"/>
            <a:ext cx="6818392" cy="5113794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07504" y="116632"/>
            <a:ext cx="88569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ru-RU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рофесійно-орієнтована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практика у Карпатах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залишає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не тільки помітний слід у навчальних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результатах студентів,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що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безсумнівно сприяє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їх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фаховій підготовці,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але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й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назавжди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залишається яскравою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сторінкою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Студентського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життя із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неповторними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враженнями </a:t>
            </a:r>
            <a:r>
              <a:rPr lang="uk-UA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та </a:t>
            </a:r>
            <a:r>
              <a:rPr lang="uk-UA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спогадами. </a:t>
            </a:r>
          </a:p>
          <a:p>
            <a:pPr>
              <a:lnSpc>
                <a:spcPct val="200000"/>
              </a:lnSpc>
            </a:pP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4210125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9552" y="3284984"/>
            <a:ext cx="8229600" cy="2146250"/>
          </a:xfrm>
        </p:spPr>
        <p:txBody>
          <a:bodyPr>
            <a:noAutofit/>
          </a:bodyPr>
          <a:lstStyle/>
          <a:p>
            <a:r>
              <a:rPr lang="ru-RU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Маршрут № 1</a:t>
            </a:r>
            <a:br>
              <a:rPr lang="ru-RU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ru-RU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06.07.2016</a:t>
            </a:r>
            <a:r>
              <a:rPr lang="ru-RU" sz="6000" dirty="0" smtClean="0"/>
              <a:t/>
            </a:r>
            <a:br>
              <a:rPr lang="ru-RU" sz="6000" dirty="0" smtClean="0"/>
            </a:br>
            <a:r>
              <a:rPr lang="ru-RU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До витоків Чорної Тиси </a:t>
            </a:r>
            <a:endParaRPr lang="ru-RU" sz="6000" b="1" dirty="0">
              <a:solidFill>
                <a:schemeClr val="accent1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487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594" y="-9930"/>
            <a:ext cx="7938782" cy="1143000"/>
          </a:xfrm>
        </p:spPr>
        <p:txBody>
          <a:bodyPr>
            <a:normAutofit/>
          </a:bodyPr>
          <a:lstStyle/>
          <a:p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Маршрут проходить долиною р. Чорна Тиса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від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 стаціонару КНУ до витоків річки.</a:t>
            </a:r>
            <a:endParaRPr lang="ru-RU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8" t="24631" r="27074" b="16745"/>
          <a:stretch/>
        </p:blipFill>
        <p:spPr>
          <a:xfrm>
            <a:off x="2228148" y="3124032"/>
            <a:ext cx="6915852" cy="3719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" name="Группа 7"/>
          <p:cNvGrpSpPr/>
          <p:nvPr/>
        </p:nvGrpSpPr>
        <p:grpSpPr>
          <a:xfrm>
            <a:off x="237050" y="1133070"/>
            <a:ext cx="5414712" cy="2936096"/>
            <a:chOff x="1187624" y="2492896"/>
            <a:chExt cx="6768752" cy="3783933"/>
          </a:xfrm>
        </p:grpSpPr>
        <p:grpSp>
          <p:nvGrpSpPr>
            <p:cNvPr id="5" name="Группа 4"/>
            <p:cNvGrpSpPr/>
            <p:nvPr/>
          </p:nvGrpSpPr>
          <p:grpSpPr>
            <a:xfrm>
              <a:off x="1187624" y="2492896"/>
              <a:ext cx="6768752" cy="3783933"/>
              <a:chOff x="1187624" y="2492896"/>
              <a:chExt cx="6768752" cy="3783933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2492896"/>
                <a:ext cx="6768752" cy="378393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" name="5-конечная звезда 3"/>
              <p:cNvSpPr/>
              <p:nvPr/>
            </p:nvSpPr>
            <p:spPr>
              <a:xfrm>
                <a:off x="7088440" y="5284960"/>
                <a:ext cx="288064" cy="288064"/>
              </a:xfrm>
              <a:prstGeom prst="star5">
                <a:avLst/>
              </a:prstGeom>
              <a:solidFill>
                <a:schemeClr val="accent4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/>
              </a:p>
            </p:txBody>
          </p:sp>
        </p:grpSp>
        <p:sp>
          <p:nvSpPr>
            <p:cNvPr id="6" name="Стрелка вниз 5"/>
            <p:cNvSpPr/>
            <p:nvPr/>
          </p:nvSpPr>
          <p:spPr>
            <a:xfrm>
              <a:off x="2531228" y="2708920"/>
              <a:ext cx="216024" cy="316116"/>
            </a:xfrm>
            <a:prstGeom prst="downArrow">
              <a:avLst/>
            </a:pr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</p:grpSp>
      <p:sp>
        <p:nvSpPr>
          <p:cNvPr id="12" name="Выгнутая влево стрелка 11"/>
          <p:cNvSpPr/>
          <p:nvPr/>
        </p:nvSpPr>
        <p:spPr>
          <a:xfrm>
            <a:off x="4067944" y="3411298"/>
            <a:ext cx="817498" cy="1713354"/>
          </a:xfrm>
          <a:prstGeom prst="curvedRightArrow">
            <a:avLst>
              <a:gd name="adj1" fmla="val 25000"/>
              <a:gd name="adj2" fmla="val 46641"/>
              <a:gd name="adj3" fmla="val 31130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40549" y="4069166"/>
            <a:ext cx="22686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У межах верхньої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частини басейну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р.Чорна Тиса,</a:t>
            </a:r>
            <a:r>
              <a:rPr lang="uk-UA" dirty="0" smtClean="0">
                <a:solidFill>
                  <a:srgbClr val="0F6FC6">
                    <a:lumMod val="50000"/>
                  </a:srgbClr>
                </a:solidFill>
              </a:rPr>
              <a:t>на </a:t>
            </a:r>
            <a:r>
              <a:rPr lang="uk-UA" dirty="0">
                <a:solidFill>
                  <a:srgbClr val="0F6FC6">
                    <a:lumMod val="50000"/>
                  </a:srgbClr>
                </a:solidFill>
              </a:rPr>
              <a:t>висоті </a:t>
            </a:r>
            <a:r>
              <a:rPr lang="uk-UA" dirty="0" smtClean="0">
                <a:solidFill>
                  <a:srgbClr val="0F6FC6">
                    <a:lumMod val="50000"/>
                  </a:srgbClr>
                </a:solidFill>
              </a:rPr>
              <a:t>920 </a:t>
            </a:r>
            <a:r>
              <a:rPr lang="uk-UA" dirty="0">
                <a:solidFill>
                  <a:srgbClr val="0F6FC6">
                    <a:lumMod val="50000"/>
                  </a:srgbClr>
                </a:solidFill>
              </a:rPr>
              <a:t>м над рівнем моря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знаходиться район проходження</a:t>
            </a:r>
          </a:p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практики.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13" name="Группа 12"/>
          <p:cNvGrpSpPr/>
          <p:nvPr/>
        </p:nvGrpSpPr>
        <p:grpSpPr>
          <a:xfrm>
            <a:off x="5625450" y="876464"/>
            <a:ext cx="3457926" cy="2534834"/>
            <a:chOff x="5796136" y="1333851"/>
            <a:chExt cx="3117839" cy="2246802"/>
          </a:xfrm>
          <a:solidFill>
            <a:schemeClr val="accent4">
              <a:lumMod val="75000"/>
            </a:schemeClr>
          </a:solidFill>
        </p:grpSpPr>
        <p:sp>
          <p:nvSpPr>
            <p:cNvPr id="11" name="Выноска-облако 10"/>
            <p:cNvSpPr/>
            <p:nvPr/>
          </p:nvSpPr>
          <p:spPr>
            <a:xfrm>
              <a:off x="5796136" y="1333851"/>
              <a:ext cx="3117839" cy="2246802"/>
            </a:xfrm>
            <a:prstGeom prst="cloudCallout">
              <a:avLst>
                <a:gd name="adj1" fmla="val -57874"/>
                <a:gd name="adj2" fmla="val 104957"/>
              </a:avLst>
            </a:prstGeom>
            <a:grp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uk-UA"/>
            </a:p>
          </p:txBody>
        </p:sp>
        <p:pic>
          <p:nvPicPr>
            <p:cNvPr id="9" name="Рисунок 8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  <a14:imgEffect>
                        <a14:colorTemperature colorTemp="8800"/>
                      </a14:imgEffect>
                      <a14:imgEffect>
                        <a14:saturation sat="2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64424" y="1564279"/>
              <a:ext cx="2381261" cy="1785946"/>
            </a:xfrm>
            <a:prstGeom prst="rect">
              <a:avLst/>
            </a:prstGeom>
            <a:grpFill/>
            <a:ln>
              <a:solidFill>
                <a:schemeClr val="accent1">
                  <a:lumMod val="75000"/>
                </a:schemeClr>
              </a:solidFill>
            </a:ln>
            <a:effectLst>
              <a:softEdge rad="317500"/>
            </a:effectLst>
          </p:spPr>
        </p:pic>
      </p:grpSp>
    </p:spTree>
    <p:extLst>
      <p:ext uri="{BB962C8B-B14F-4D97-AF65-F5344CB8AC3E}">
        <p14:creationId xmlns:p14="http://schemas.microsoft.com/office/powerpoint/2010/main" val="106544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132856"/>
            <a:ext cx="6948264" cy="4614082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3136" y="0"/>
            <a:ext cx="9142800" cy="2636912"/>
          </a:xfrm>
        </p:spPr>
        <p:txBody>
          <a:bodyPr>
            <a:noAutofit/>
          </a:bodyPr>
          <a:lstStyle/>
          <a:p>
            <a:r>
              <a:rPr lang="uk-UA" sz="2000" b="1" dirty="0" smtClean="0">
                <a:solidFill>
                  <a:schemeClr val="accent1">
                    <a:lumMod val="50000"/>
                  </a:schemeClr>
                </a:solidFill>
              </a:rPr>
              <a:t>Чорна Тиса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– річка в Українських Карпатах (Рахівський район, Закарпаття). Річка простягається на 49 км, а площа її водозбірного басейну 315 км². Бере свій початок з джерел на висоті 1400 м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(біля перевалу Околе). На околиці м.Рахова зливається з Білою Тисою, даючи початок Тисі. Притоками річки є Апшинець, Труфанець, Станіслав, Свидівець, Довжина</a:t>
            </a:r>
            <a:endParaRPr lang="ru-RU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28184" y="2848372"/>
            <a:ext cx="2915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Верхня частина басейну </a:t>
            </a:r>
          </a:p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р.Чорна Тиса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приурочена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до однієї з великих синкліналей Центральної синклінальної зони Карпатської складчастої</a:t>
            </a:r>
          </a:p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області. У цій зоні поширені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 флішеві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породи Крейди, порушені інтенсивною складчастістю.</a:t>
            </a:r>
          </a:p>
        </p:txBody>
      </p:sp>
    </p:spTree>
    <p:extLst>
      <p:ext uri="{BB962C8B-B14F-4D97-AF65-F5344CB8AC3E}">
        <p14:creationId xmlns:p14="http://schemas.microsoft.com/office/powerpoint/2010/main" val="315032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729"/>
          <a:stretch/>
        </p:blipFill>
        <p:spPr>
          <a:xfrm>
            <a:off x="-180528" y="12592"/>
            <a:ext cx="5850814" cy="4005064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444160" y="260648"/>
            <a:ext cx="3672408" cy="3447296"/>
          </a:xfrm>
        </p:spPr>
        <p:txBody>
          <a:bodyPr>
            <a:normAutofit fontScale="90000"/>
          </a:bodyPr>
          <a:lstStyle/>
          <a:p>
            <a:r>
              <a:rPr lang="uk-UA" sz="2300" dirty="0" smtClean="0">
                <a:solidFill>
                  <a:schemeClr val="accent1">
                    <a:lumMod val="50000"/>
                  </a:schemeClr>
                </a:solidFill>
              </a:rPr>
              <a:t>Долина р.Чорна Тиса має типовий гірський характер: круте падіння русла, східчастість повздовжного профілю, нерівномірну будову алювію в руслі та терасах, локальні рівні надзаплавних терас, відслонення в руслі корінних порід. </a:t>
            </a:r>
            <a:endParaRPr lang="ru-RU" sz="23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63888" y="3689648"/>
            <a:ext cx="5520656" cy="3168352"/>
          </a:xfrm>
          <a:prstGeom prst="rect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0" y="3687900"/>
            <a:ext cx="380969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Форма долини V-подібна, ширина 20-600 м; до русла часто спадають стрімкі  схили крутизною 25-40°. Тектонічна будова території басейну річки представлена вузькими гребенеподібними антиклінальними складками, що були деформовані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насувами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uk-UA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90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32047" y="95250"/>
            <a:ext cx="8532440" cy="2952328"/>
          </a:xfrm>
        </p:spPr>
        <p:txBody>
          <a:bodyPr>
            <a:normAutofit/>
          </a:bodyPr>
          <a:lstStyle/>
          <a:p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  <a:t>Поперечний переріз через р. Чорна Тиса та р. </a:t>
            </a:r>
            <a:r>
              <a:rPr lang="uk-UA" sz="2200" dirty="0" err="1" smtClean="0">
                <a:solidFill>
                  <a:schemeClr val="accent1">
                    <a:lumMod val="50000"/>
                  </a:schemeClr>
                </a:solidFill>
              </a:rPr>
              <a:t>Апшинець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  <a:t> наочно відображає орографію конкретної місцевості (абсолютні висоти над рівнем моря; похил поверхні; </a:t>
            </a:r>
            <a:r>
              <a:rPr lang="uk-UA" sz="2200" dirty="0" err="1" smtClean="0">
                <a:solidFill>
                  <a:schemeClr val="accent1">
                    <a:lumMod val="50000"/>
                  </a:schemeClr>
                </a:solidFill>
              </a:rPr>
              <a:t>макс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  <a:t>.,сер.,мін. висоти вздовж всього профілю, тощо) </a:t>
            </a:r>
            <a:b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uk-UA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Переріз через Чорну Тису-Апшинець.mp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7544" y="3154035"/>
            <a:ext cx="6275040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6854750" y="4797152"/>
            <a:ext cx="21097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На цьому відео чітко видно як змінюються висоти та річкові долини річок. 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28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21"/>
          <a:stretch/>
        </p:blipFill>
        <p:spPr>
          <a:xfrm>
            <a:off x="3275856" y="810684"/>
            <a:ext cx="2731125" cy="4232204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124"/>
          <a:stretch/>
        </p:blipFill>
        <p:spPr bwMode="auto">
          <a:xfrm>
            <a:off x="26653" y="2492896"/>
            <a:ext cx="2816225" cy="4268799"/>
          </a:xfrm>
          <a:prstGeom prst="rect">
            <a:avLst/>
          </a:prstGeom>
          <a:ln w="2857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22" b="11094"/>
          <a:stretch/>
        </p:blipFill>
        <p:spPr bwMode="auto">
          <a:xfrm>
            <a:off x="5892024" y="260648"/>
            <a:ext cx="3037759" cy="40340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-1144"/>
            <a:ext cx="5604072" cy="2403697"/>
          </a:xfrm>
        </p:spPr>
        <p:txBody>
          <a:bodyPr>
            <a:normAutofit/>
          </a:bodyPr>
          <a:lstStyle/>
          <a:p>
            <a:pPr algn="l"/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№1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– міст через струмок Великий Ведмежий (є лівою притокою Чорної Тиси).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</a:t>
            </a:r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>10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:10</a:t>
            </a:r>
            <a:endParaRPr lang="ru-RU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06981" y="4437111"/>
            <a:ext cx="31220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У верхній частині молодої ерозійної долини стр. Великий Ведмежий спостерігаються процеси осідання блоків гірських порід; також у його верхів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’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ї в 2005 р. відбувся сніговал.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2968345" y="4725144"/>
            <a:ext cx="3038636" cy="23221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Будова поперечного профілю долини </a:t>
            </a:r>
            <a:r>
              <a:rPr lang="uk-UA" sz="1400" dirty="0" smtClean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струмка  </a:t>
            </a: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Великий Ведмежий з </a:t>
            </a:r>
            <a:r>
              <a:rPr lang="uk-UA" sz="1400" dirty="0" smtClean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залишками  </a:t>
            </a:r>
            <a:r>
              <a:rPr lang="uk-UA" sz="1400" dirty="0" err="1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пізньочетвертинних</a:t>
            </a: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 селевих відкладів: </a:t>
            </a:r>
            <a:r>
              <a:rPr lang="uk-UA" sz="1400" dirty="0" smtClean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а-в </a:t>
            </a: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нижній течії, б,в – </a:t>
            </a:r>
            <a:r>
              <a:rPr lang="uk-UA" sz="1400" dirty="0" err="1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в</a:t>
            </a: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 середній течії.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Відклади: 1- селеві </a:t>
            </a:r>
            <a:r>
              <a:rPr lang="uk-UA" sz="1400" dirty="0" err="1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валунно-щебнисто-суглинисті</a:t>
            </a: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;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uk-UA" sz="14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2- схилові </a:t>
            </a:r>
            <a:r>
              <a:rPr lang="uk-UA" sz="1400" dirty="0" err="1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щебнисто-суглинисті</a:t>
            </a:r>
            <a:endParaRPr lang="uk-UA" sz="1400" dirty="0">
              <a:solidFill>
                <a:srgbClr val="002060"/>
              </a:solidFill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sz="1400" dirty="0">
                <a:latin typeface="Calibri"/>
                <a:ea typeface="Calibri"/>
                <a:cs typeface="Times New Roman"/>
              </a:rPr>
              <a:t> </a:t>
            </a:r>
            <a:endParaRPr lang="uk-UA" sz="14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2685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692696"/>
            <a:ext cx="5076056" cy="5688632"/>
          </a:xfrm>
        </p:spPr>
        <p:txBody>
          <a:bodyPr>
            <a:normAutofit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№2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– місток через р. Чорна Тиса. Південніше від містка спостерігається широка долина, що в свій час була дном водосховища (клязури).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10:27</a:t>
            </a:r>
            <a:r>
              <a:rPr lang="uk-UA" sz="2800" dirty="0" smtClean="0"/>
              <a:t/>
            </a:r>
            <a:br>
              <a:rPr lang="uk-UA" sz="2800" dirty="0" smtClean="0"/>
            </a:br>
            <a:endParaRPr lang="ru-RU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38" b="10660"/>
          <a:stretch/>
        </p:blipFill>
        <p:spPr bwMode="auto">
          <a:xfrm>
            <a:off x="4914931" y="620688"/>
            <a:ext cx="4217237" cy="57014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884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Объект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537581"/>
            <a:ext cx="3681945" cy="5141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66514" y="0"/>
            <a:ext cx="8964488" cy="3140968"/>
          </a:xfrm>
        </p:spPr>
        <p:txBody>
          <a:bodyPr>
            <a:normAutofit fontScale="90000"/>
          </a:bodyPr>
          <a:lstStyle/>
          <a:p>
            <a:pPr algn="l"/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№3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– відслонення флішу (потужна серія морських осадових порід, де простежується ритмічне чергування пісковиків та глинистих сланців) Саме флішова формація займає головне місце в геологічній будові Карпат.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10:37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466" y="2924944"/>
            <a:ext cx="5487371" cy="30866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789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4" t="6761" r="3365" b="10656"/>
          <a:stretch/>
        </p:blipFill>
        <p:spPr bwMode="auto">
          <a:xfrm>
            <a:off x="395536" y="1628800"/>
            <a:ext cx="4360367" cy="4896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35951" y="1840823"/>
            <a:ext cx="5480610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928992" cy="1786210"/>
          </a:xfrm>
        </p:spPr>
        <p:txBody>
          <a:bodyPr>
            <a:normAutofit fontScale="90000"/>
          </a:bodyPr>
          <a:lstStyle/>
          <a:p>
            <a:pPr algn="l"/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4 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урочище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Реп`янець.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Час зупинки – 10:46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dirty="0">
                <a:solidFill>
                  <a:schemeClr val="accent1">
                    <a:lumMod val="50000"/>
                  </a:schemeClr>
                </a:solidFill>
              </a:rPr>
            </a:b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81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501008"/>
            <a:ext cx="5967987" cy="3356992"/>
          </a:xfrm>
          <a:prstGeom prst="rect">
            <a:avLst/>
          </a:prstGeom>
          <a:ln>
            <a:noFill/>
          </a:ln>
          <a:effectLst>
            <a:softEdge rad="3810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166864" y="2321496"/>
            <a:ext cx="4090792" cy="4536504"/>
          </a:xfrm>
        </p:spPr>
        <p:txBody>
          <a:bodyPr>
            <a:normAutofit/>
          </a:bodyPr>
          <a:lstStyle/>
          <a:p>
            <a:r>
              <a:rPr lang="uk-UA" sz="26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5 </a:t>
            </a:r>
            <a: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  <a:t>– сучасна вирубка лісу, яка спричиняє різні негативні процеси (повені, селі, зсуви).</a:t>
            </a:r>
            <a:b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Час </a:t>
            </a: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зупинки – 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10:58</a:t>
            </a:r>
            <a:endParaRPr lang="ru-RU" sz="26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6" b="-1"/>
          <a:stretch/>
        </p:blipFill>
        <p:spPr bwMode="auto">
          <a:xfrm>
            <a:off x="3779912" y="-99392"/>
            <a:ext cx="5364088" cy="3625774"/>
          </a:xfrm>
          <a:prstGeom prst="rect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3923928" cy="2808312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45947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4" t="44372" r="12887" b="9580"/>
          <a:stretch/>
        </p:blipFill>
        <p:spPr>
          <a:xfrm>
            <a:off x="5964268" y="3513448"/>
            <a:ext cx="3146968" cy="14693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8994244" cy="1368152"/>
          </a:xfrm>
        </p:spPr>
        <p:txBody>
          <a:bodyPr>
            <a:noAutofit/>
          </a:bodyPr>
          <a:lstStyle/>
          <a:p>
            <a:pPr algn="l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Приклади руйнівних процесів у Карпатах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: 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вода від зливи і "господарювання" лісівників накоїла великої біди у селі Луги (біля підніжжя Говерли) на Рахівщині.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18" y="1556792"/>
            <a:ext cx="5886243" cy="2305062"/>
          </a:xfrm>
          <a:prstGeom prst="rect">
            <a:avLst/>
          </a:prstGeom>
          <a:ln w="381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Объект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34" y="3681780"/>
            <a:ext cx="4038600" cy="3028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4318721" y="5008359"/>
            <a:ext cx="47046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26 червня 2016 р. шалені водні та селеві потоки затопили с.Луги. Крім землі, з оголених через неконтрольовану вирубку лісу гірських схилів, сильні потоки несли пні, колоди, гілки, залишені на місцях вирубок.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58560" y="2941454"/>
            <a:ext cx="837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До</a:t>
            </a:r>
            <a:endParaRPr lang="uk-UA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18721" y="3974113"/>
            <a:ext cx="14814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Після</a:t>
            </a:r>
            <a:endParaRPr lang="uk-UA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5" name="Прямая со стрелкой 14"/>
          <p:cNvCxnSpPr/>
          <p:nvPr/>
        </p:nvCxnSpPr>
        <p:spPr>
          <a:xfrm flipH="1">
            <a:off x="3131840" y="4650140"/>
            <a:ext cx="1520910" cy="1155124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Прямая со стрелкой 17"/>
          <p:cNvCxnSpPr/>
          <p:nvPr/>
        </p:nvCxnSpPr>
        <p:spPr>
          <a:xfrm flipV="1">
            <a:off x="5800217" y="4149080"/>
            <a:ext cx="1652103" cy="148199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Рисунок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0" r="13625" b="14833"/>
          <a:stretch/>
        </p:blipFill>
        <p:spPr>
          <a:xfrm>
            <a:off x="6228184" y="1124744"/>
            <a:ext cx="2766060" cy="23362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7" name="Прямая со стрелкой 26"/>
          <p:cNvCxnSpPr/>
          <p:nvPr/>
        </p:nvCxnSpPr>
        <p:spPr>
          <a:xfrm flipV="1">
            <a:off x="5652120" y="2780928"/>
            <a:ext cx="2448272" cy="1368152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Прямоугольник 2"/>
          <p:cNvSpPr/>
          <p:nvPr/>
        </p:nvSpPr>
        <p:spPr>
          <a:xfrm>
            <a:off x="2286000" y="1949364"/>
            <a:ext cx="4572000" cy="41088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uk-UA" dirty="0">
                <a:latin typeface="Calibri"/>
                <a:ea typeface="Calibri"/>
                <a:cs typeface="Times New Roman"/>
              </a:rPr>
              <a:t> </a:t>
            </a:r>
            <a:endParaRPr lang="uk-UA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8842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-561905" y="2154192"/>
            <a:ext cx="5400600" cy="39177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56178"/>
            <a:ext cx="3672408" cy="55571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8928992" cy="1844824"/>
          </a:xfrm>
        </p:spPr>
        <p:txBody>
          <a:bodyPr>
            <a:normAutofit/>
          </a:bodyPr>
          <a:lstStyle/>
          <a:p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Місце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спостереження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№6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місток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укріплення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).</a:t>
            </a:r>
            <a:b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Час зупинки – 11:24</a:t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34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5364908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68" y="3401616"/>
            <a:ext cx="4536504" cy="3456384"/>
          </a:xfrm>
        </p:spPr>
        <p:txBody>
          <a:bodyPr>
            <a:normAutofit/>
          </a:bodyPr>
          <a:lstStyle/>
          <a:p>
            <a:r>
              <a:rPr lang="uk-UA" sz="27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№7 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– найбільш збережений фрагмент 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« Старої австрійської дороги»</a:t>
            </a:r>
            <a:b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1912 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р.).</a:t>
            </a:r>
            <a:b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11:31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7" r="11580"/>
          <a:stretch/>
        </p:blipFill>
        <p:spPr bwMode="auto">
          <a:xfrm>
            <a:off x="4497957" y="3429000"/>
            <a:ext cx="4641443" cy="32040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31" r="15784"/>
          <a:stretch/>
        </p:blipFill>
        <p:spPr>
          <a:xfrm>
            <a:off x="5522636" y="260648"/>
            <a:ext cx="3487280" cy="2880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3677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96"/>
          <a:stretch/>
        </p:blipFill>
        <p:spPr bwMode="auto">
          <a:xfrm rot="5400000">
            <a:off x="-1325262" y="1909438"/>
            <a:ext cx="5904656" cy="30391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607" y="655429"/>
            <a:ext cx="3520393" cy="5547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987824" y="174776"/>
            <a:ext cx="2808312" cy="6508448"/>
          </a:xfrm>
        </p:spPr>
        <p:txBody>
          <a:bodyPr>
            <a:normAutofit/>
          </a:bodyPr>
          <a:lstStyle/>
          <a:p>
            <a:r>
              <a:rPr lang="ru-RU" sz="2600" i="1" dirty="0" err="1">
                <a:solidFill>
                  <a:schemeClr val="accent1">
                    <a:lumMod val="50000"/>
                  </a:schemeClr>
                </a:solidFill>
              </a:rPr>
              <a:t>Місце</a:t>
            </a:r>
            <a:r>
              <a:rPr lang="ru-RU" sz="26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i="1" dirty="0" err="1">
                <a:solidFill>
                  <a:schemeClr val="accent1">
                    <a:lumMod val="50000"/>
                  </a:schemeClr>
                </a:solidFill>
              </a:rPr>
              <a:t>спостереження</a:t>
            </a:r>
            <a:r>
              <a:rPr lang="ru-RU" sz="26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i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600" i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600" i="1" dirty="0" smtClean="0">
                <a:solidFill>
                  <a:schemeClr val="accent1">
                    <a:lumMod val="50000"/>
                  </a:schemeClr>
                </a:solidFill>
              </a:rPr>
              <a:t>№ </a:t>
            </a:r>
            <a:r>
              <a:rPr lang="ru-RU" sz="2600" i="1" dirty="0">
                <a:solidFill>
                  <a:schemeClr val="accent1">
                    <a:lumMod val="50000"/>
                  </a:schemeClr>
                </a:solidFill>
              </a:rPr>
              <a:t>8 </a:t>
            </a: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ru-RU" sz="2600" dirty="0" err="1">
                <a:solidFill>
                  <a:schemeClr val="accent1">
                    <a:lumMod val="50000"/>
                  </a:schemeClr>
                </a:solidFill>
              </a:rPr>
              <a:t>гідротехнічна</a:t>
            </a: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dirty="0" err="1">
                <a:solidFill>
                  <a:schemeClr val="accent1">
                    <a:lumMod val="50000"/>
                  </a:schemeClr>
                </a:solidFill>
              </a:rPr>
              <a:t>споруда</a:t>
            </a: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ru-RU" sz="2600" dirty="0" err="1">
                <a:solidFill>
                  <a:schemeClr val="accent1">
                    <a:lumMod val="50000"/>
                  </a:schemeClr>
                </a:solidFill>
              </a:rPr>
              <a:t>укріплення</a:t>
            </a: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dirty="0" err="1" smtClean="0">
                <a:solidFill>
                  <a:schemeClr val="accent1">
                    <a:lumMod val="50000"/>
                  </a:schemeClr>
                </a:solidFill>
              </a:rPr>
              <a:t>струмка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 на 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«</a:t>
            </a:r>
            <a:r>
              <a:rPr lang="ru-RU" sz="2600" dirty="0" err="1" smtClean="0">
                <a:solidFill>
                  <a:schemeClr val="accent1">
                    <a:lumMod val="50000"/>
                  </a:schemeClr>
                </a:solidFill>
              </a:rPr>
              <a:t>Старій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dirty="0" err="1" smtClean="0">
                <a:solidFill>
                  <a:schemeClr val="accent1">
                    <a:lumMod val="50000"/>
                  </a:schemeClr>
                </a:solidFill>
              </a:rPr>
              <a:t>австрійській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600" dirty="0" err="1" smtClean="0">
                <a:solidFill>
                  <a:schemeClr val="accent1">
                    <a:lumMod val="50000"/>
                  </a:schemeClr>
                </a:solidFill>
              </a:rPr>
              <a:t>дорозі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>»).</a:t>
            </a:r>
            <a: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6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600" dirty="0">
                <a:solidFill>
                  <a:schemeClr val="accent1">
                    <a:lumMod val="50000"/>
                  </a:schemeClr>
                </a:solidFill>
              </a:rPr>
              <a:t>Час зупинки – 11:45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30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6000" y="4077072"/>
            <a:ext cx="5796136" cy="2636912"/>
          </a:xfrm>
        </p:spPr>
        <p:txBody>
          <a:bodyPr>
            <a:normAutofit/>
          </a:bodyPr>
          <a:lstStyle/>
          <a:p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Місце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спостереження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№ 9-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джерело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питної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води (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вихід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підземних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вод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).</a:t>
            </a:r>
            <a:b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Час зупинки – 11:59</a:t>
            </a: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820684" y="2532246"/>
            <a:ext cx="4870692" cy="3495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6480720" cy="3719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88640"/>
            <a:ext cx="2304256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0989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432" y="1052736"/>
            <a:ext cx="3241520" cy="574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720"/>
            <a:ext cx="3168352" cy="5875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16421" y="1916832"/>
            <a:ext cx="2743163" cy="4941168"/>
          </a:xfrm>
        </p:spPr>
        <p:txBody>
          <a:bodyPr>
            <a:normAutofit/>
          </a:bodyPr>
          <a:lstStyle/>
          <a:p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Місце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i="1" dirty="0" err="1">
                <a:solidFill>
                  <a:schemeClr val="accent1">
                    <a:lumMod val="50000"/>
                  </a:schemeClr>
                </a:solidFill>
              </a:rPr>
              <a:t>спостереження</a:t>
            </a:r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 № 10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Підйом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до </a:t>
            </a:r>
            <a:r>
              <a:rPr lang="ru-RU" sz="2800" dirty="0" err="1" smtClean="0">
                <a:solidFill>
                  <a:schemeClr val="accent1">
                    <a:lumMod val="50000"/>
                  </a:schemeClr>
                </a:solidFill>
              </a:rPr>
              <a:t>витоків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800" dirty="0" err="1" smtClean="0">
                <a:solidFill>
                  <a:schemeClr val="accent1">
                    <a:lumMod val="50000"/>
                  </a:schemeClr>
                </a:solidFill>
              </a:rPr>
              <a:t>Тиси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b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Час зупинки – 12:16</a:t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1760" y="0"/>
            <a:ext cx="4352486" cy="2448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862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24730" y="0"/>
            <a:ext cx="2724522" cy="6858000"/>
          </a:xfrm>
        </p:spPr>
        <p:txBody>
          <a:bodyPr>
            <a:normAutofit fontScale="90000"/>
          </a:bodyPr>
          <a:lstStyle/>
          <a:p>
            <a:r>
              <a:rPr lang="uk-UA" sz="2400" i="1" dirty="0">
                <a:solidFill>
                  <a:schemeClr val="accent1">
                    <a:lumMod val="50000"/>
                  </a:schemeClr>
                </a:solidFill>
              </a:rPr>
              <a:t>Місце </a:t>
            </a:r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спостереження  </a:t>
            </a:r>
            <a:b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№ </a:t>
            </a:r>
            <a:r>
              <a:rPr lang="uk-UA" sz="2400" i="1" dirty="0">
                <a:solidFill>
                  <a:schemeClr val="accent1">
                    <a:lumMod val="50000"/>
                  </a:schemeClr>
                </a:solidFill>
              </a:rPr>
              <a:t>11-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витоки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р. Чорної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Тиси, що були облаштовані 28 серпня 1882 р. за ініціативи угорського вченого та громадського діяча </a:t>
            </a:r>
            <a:r>
              <a:rPr lang="uk-UA" sz="2400" dirty="0" err="1">
                <a:solidFill>
                  <a:schemeClr val="accent1">
                    <a:lumMod val="50000"/>
                  </a:schemeClr>
                </a:solidFill>
              </a:rPr>
              <a:t>Лайоша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 err="1">
                <a:solidFill>
                  <a:schemeClr val="accent1">
                    <a:lumMod val="50000"/>
                  </a:schemeClr>
                </a:solidFill>
              </a:rPr>
              <a:t>Тісо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. Угорці вважають це місце священним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Час зупинки – 12:37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1" t="19340" r="35937" b="24207"/>
          <a:stretch/>
        </p:blipFill>
        <p:spPr>
          <a:xfrm>
            <a:off x="2699792" y="116632"/>
            <a:ext cx="2980944" cy="2697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2" r="18349"/>
          <a:stretch/>
        </p:blipFill>
        <p:spPr bwMode="auto">
          <a:xfrm rot="5400000">
            <a:off x="2208492" y="3187651"/>
            <a:ext cx="3808433" cy="32578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7" b="8806"/>
          <a:stretch/>
        </p:blipFill>
        <p:spPr bwMode="auto">
          <a:xfrm>
            <a:off x="5328712" y="908720"/>
            <a:ext cx="3839264" cy="51720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70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50" t="11210" r="34866" b="37517"/>
          <a:stretch/>
        </p:blipFill>
        <p:spPr bwMode="auto">
          <a:xfrm>
            <a:off x="107504" y="1898537"/>
            <a:ext cx="3528392" cy="4884301"/>
          </a:xfrm>
          <a:prstGeom prst="rect">
            <a:avLst/>
          </a:prstGeom>
          <a:ln w="2857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99" t="26136" r="23267" b="50502"/>
          <a:stretch/>
        </p:blipFill>
        <p:spPr bwMode="auto">
          <a:xfrm>
            <a:off x="2699792" y="4797151"/>
            <a:ext cx="6264696" cy="1981825"/>
          </a:xfrm>
          <a:prstGeom prst="rect">
            <a:avLst/>
          </a:prstGeom>
          <a:ln w="2857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650306"/>
          </a:xfrm>
        </p:spPr>
        <p:txBody>
          <a:bodyPr>
            <a:normAutofit/>
          </a:bodyPr>
          <a:lstStyle/>
          <a:p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Цікаво, що на картах кінця </a:t>
            </a:r>
            <a: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  <a:t>ХІХ</a:t>
            </a:r>
            <a: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- середини </a:t>
            </a:r>
            <a: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  <a:t>ХХ </a:t>
            </a:r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ст.   верхня ділянка  річки Чорної Тиси від її витоків позначена як Тисчора, а власне </a:t>
            </a:r>
            <a:r>
              <a:rPr lang="uk-UA" sz="2600" dirty="0" smtClean="0">
                <a:solidFill>
                  <a:schemeClr val="accent1">
                    <a:lumMod val="50000"/>
                  </a:schemeClr>
                </a:solidFill>
              </a:rPr>
              <a:t>р</a:t>
            </a:r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. Чорна Тиса утворюється після злиття трьох потоків – </a:t>
            </a:r>
            <a:r>
              <a:rPr lang="uk-UA" sz="2600" dirty="0" err="1">
                <a:solidFill>
                  <a:schemeClr val="accent1">
                    <a:lumMod val="50000"/>
                  </a:schemeClr>
                </a:solidFill>
              </a:rPr>
              <a:t>Тисчори</a:t>
            </a:r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, Великого Ведмежого та </a:t>
            </a:r>
            <a:r>
              <a:rPr lang="uk-UA" sz="2600" dirty="0" err="1">
                <a:solidFill>
                  <a:schemeClr val="accent1">
                    <a:lumMod val="50000"/>
                  </a:schemeClr>
                </a:solidFill>
              </a:rPr>
              <a:t>Апшинця</a:t>
            </a:r>
            <a:r>
              <a:rPr lang="uk-UA" sz="2600" dirty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uk-UA" sz="27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7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23" t="18007" r="20816" b="1310"/>
          <a:stretch/>
        </p:blipFill>
        <p:spPr>
          <a:xfrm>
            <a:off x="4499992" y="2060848"/>
            <a:ext cx="4199715" cy="2701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06986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4367908"/>
            <a:ext cx="3816424" cy="23502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0" r="17164"/>
          <a:stretch/>
        </p:blipFill>
        <p:spPr>
          <a:xfrm>
            <a:off x="4175799" y="2924944"/>
            <a:ext cx="4968201" cy="3789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6288" y="0"/>
            <a:ext cx="9144000" cy="3212976"/>
          </a:xfrm>
        </p:spPr>
        <p:txBody>
          <a:bodyPr>
            <a:normAutofit/>
          </a:bodyPr>
          <a:lstStyle/>
          <a:p>
            <a:r>
              <a:rPr lang="uk-UA" sz="2100" i="1" dirty="0">
                <a:solidFill>
                  <a:schemeClr val="accent1">
                    <a:lumMod val="50000"/>
                  </a:schemeClr>
                </a:solidFill>
              </a:rPr>
              <a:t>Місце спостереження №12 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- полонина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Околе,  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яка  є вододілом між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р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. Чорна Тиса та  струмком Турбат, що належить до басейну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річки 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Тересва. З полонини, що орографічно належить до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Верховинсько-Вододільних (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Центральних Карпат), відкривається вигляд на хребет Вододільний </a:t>
            </a:r>
            <a:r>
              <a:rPr lang="uk-UA" sz="2100" dirty="0">
                <a:solidFill>
                  <a:srgbClr val="083763"/>
                </a:solidFill>
              </a:rPr>
              <a:t>Ґорґан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Зовнішні Карпати) та хребет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Свидівець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, що належить до Полонинсько-Чорногірських 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Внутрішніх Карпат</a:t>
            </a:r>
            <a: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  <a:t>).</a:t>
            </a:r>
            <a:br>
              <a:rPr lang="uk-UA" sz="2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1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100" dirty="0">
                <a:solidFill>
                  <a:schemeClr val="accent1">
                    <a:lumMod val="50000"/>
                  </a:schemeClr>
                </a:solidFill>
              </a:rPr>
              <a:t>Час зупинки – 13:03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04864"/>
            <a:ext cx="2880320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827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2780928"/>
            <a:ext cx="8784976" cy="3514402"/>
          </a:xfrm>
        </p:spPr>
        <p:txBody>
          <a:bodyPr>
            <a:normAutofit/>
          </a:bodyPr>
          <a:lstStyle/>
          <a:p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Маршрут № 2</a:t>
            </a:r>
            <a:b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07.07.2016</a:t>
            </a:r>
            <a:r>
              <a:rPr lang="uk-UA" sz="5400" dirty="0" smtClean="0"/>
              <a:t/>
            </a:r>
            <a:br>
              <a:rPr lang="uk-UA" sz="5400" dirty="0" smtClean="0"/>
            </a:br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Підкорення гори Братківська 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83493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64488" cy="1642194"/>
          </a:xfrm>
        </p:spPr>
        <p:txBody>
          <a:bodyPr>
            <a:noAutofit/>
          </a:bodyPr>
          <a:lstStyle/>
          <a:p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Це відео ілюструє схему маршруту на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г.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Братківська від бази КНУ «Ясіня» (також на плані зображені місця точок спостереження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).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Він проходив вздовж струмка Левківець.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Гора Братківська 1.mp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576" y="2420888"/>
            <a:ext cx="7653423" cy="38492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445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274638"/>
            <a:ext cx="8892480" cy="1786210"/>
          </a:xfrm>
        </p:spPr>
        <p:txBody>
          <a:bodyPr>
            <a:normAutofit fontScale="90000"/>
          </a:bodyPr>
          <a:lstStyle/>
          <a:p>
            <a:r>
              <a:rPr lang="uk-UA" sz="2800" i="1" dirty="0">
                <a:solidFill>
                  <a:schemeClr val="accent1">
                    <a:lumMod val="50000"/>
                  </a:schemeClr>
                </a:solidFill>
              </a:rPr>
              <a:t>Місце спостереження № </a:t>
            </a:r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1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– Левківець. Місце впадіння струмка Левківець в р. Чорна Тиса. Підйом угору по урочищу Левківець.</a:t>
            </a:r>
            <a:r>
              <a:rPr lang="uk-UA" sz="2800" dirty="0"/>
              <a:t/>
            </a:r>
            <a:br>
              <a:rPr lang="uk-UA" sz="2800" dirty="0"/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2880320" cy="5114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9991" y="1556792"/>
            <a:ext cx="3094161" cy="51287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85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2970418" cy="49947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2160" y="1700808"/>
            <a:ext cx="3024336" cy="49947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3140968"/>
          </a:xfrm>
        </p:spPr>
        <p:txBody>
          <a:bodyPr>
            <a:normAutofit/>
          </a:bodyPr>
          <a:lstStyle/>
          <a:p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№2 -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н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адзаплавна тераса потоку Левківець.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Тут спостерігається зміна рослинності. Внаслідок значного зволоження інтенсивно розвивається лучно-болотна рослинність.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10:52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25"/>
          <a:stretch/>
        </p:blipFill>
        <p:spPr>
          <a:xfrm>
            <a:off x="3131840" y="3068960"/>
            <a:ext cx="2880320" cy="3626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88181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008" y="2623518"/>
            <a:ext cx="3267848" cy="4234482"/>
          </a:xfrm>
        </p:spPr>
        <p:txBody>
          <a:bodyPr>
            <a:normAutofit fontScale="90000"/>
          </a:bodyPr>
          <a:lstStyle/>
          <a:p>
            <a:r>
              <a:rPr lang="uk-UA" sz="2800" i="1" dirty="0">
                <a:solidFill>
                  <a:schemeClr val="accent1">
                    <a:lumMod val="50000"/>
                  </a:schemeClr>
                </a:solidFill>
              </a:rPr>
              <a:t>Місце спостереження </a:t>
            </a:r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№3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– підйом на полонину Левківець. Численні переходи струмка Левківець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11:10</a:t>
            </a:r>
            <a:r>
              <a:rPr lang="uk-UA" sz="2800" dirty="0"/>
              <a:t/>
            </a:r>
            <a:br>
              <a:rPr lang="uk-UA" sz="2800" dirty="0"/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756" y="129132"/>
            <a:ext cx="4720244" cy="3138963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-99393"/>
            <a:ext cx="5112568" cy="3399858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3" name="Струмок Левківець 1.mp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75856" y="3501007"/>
            <a:ext cx="5702424" cy="2809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308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1920" y="3861048"/>
            <a:ext cx="5248983" cy="29525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5" y="1939144"/>
            <a:ext cx="503947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3429000"/>
          </a:xfrm>
        </p:spPr>
        <p:txBody>
          <a:bodyPr>
            <a:normAutofit/>
          </a:bodyPr>
          <a:lstStyle/>
          <a:p>
            <a:r>
              <a:rPr lang="uk-UA" sz="2400" i="1" dirty="0">
                <a:solidFill>
                  <a:schemeClr val="accent1">
                    <a:lumMod val="50000"/>
                  </a:schemeClr>
                </a:solidFill>
              </a:rPr>
              <a:t>Місце спостереження </a:t>
            </a:r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№</a:t>
            </a:r>
            <a:r>
              <a:rPr lang="uk-UA" sz="2400" i="1" dirty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- полонина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Левківець(1437 м). 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Межа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лісу                    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          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20160717_124339.mpg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9133.499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48065" y="2060848"/>
            <a:ext cx="3917044" cy="2276872"/>
          </a:xfrm>
          <a:prstGeom prst="rect">
            <a:avLst/>
          </a:prstGeom>
          <a:ln>
            <a:solidFill>
              <a:schemeClr val="tx2"/>
            </a:solidFill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251520" y="536327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>
                <a:solidFill>
                  <a:schemeClr val="accent1">
                    <a:lumMod val="75000"/>
                  </a:schemeClr>
                </a:solidFill>
              </a:rPr>
              <a:t>Час зупинки – 12:56</a:t>
            </a:r>
          </a:p>
        </p:txBody>
      </p:sp>
    </p:spTree>
    <p:extLst>
      <p:ext uri="{BB962C8B-B14F-4D97-AF65-F5344CB8AC3E}">
        <p14:creationId xmlns:p14="http://schemas.microsoft.com/office/powerpoint/2010/main" val="333072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6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501008"/>
            <a:ext cx="5691056" cy="32012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Копия 20160717_152719.mpg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757.435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9512" y="1628799"/>
            <a:ext cx="4104456" cy="2308757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softEdge">
            <a:bevelT w="203200" h="101600" prst="cross"/>
            <a:contourClr>
              <a:srgbClr val="FFFFFF"/>
            </a:contourClr>
          </a:sp3d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36512" y="0"/>
            <a:ext cx="9180512" cy="2564904"/>
          </a:xfrm>
        </p:spPr>
        <p:txBody>
          <a:bodyPr>
            <a:normAutofit fontScale="90000"/>
          </a:bodyPr>
          <a:lstStyle/>
          <a:p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№6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- перевал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між горами Мала Братківська і Руська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(1599 м на рівнем моря).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Ми можемо побачити перехід від трав'яної  рослинності до чагарникової з переважанням ялівцю і жерепа. 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Час зупинки – 13:30</a:t>
            </a:r>
            <a:r>
              <a:rPr lang="ru-RU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4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82"/>
          <a:stretch/>
        </p:blipFill>
        <p:spPr bwMode="auto">
          <a:xfrm>
            <a:off x="4283968" y="2564904"/>
            <a:ext cx="4747444" cy="31685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5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492896"/>
          </a:xfrm>
        </p:spPr>
        <p:txBody>
          <a:bodyPr>
            <a:normAutofit/>
          </a:bodyPr>
          <a:lstStyle/>
          <a:p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7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– маршрут проходить вздовж </a:t>
            </a:r>
            <a:r>
              <a:rPr lang="uk-UA" sz="2500" dirty="0">
                <a:solidFill>
                  <a:schemeClr val="accent1">
                    <a:lumMod val="50000"/>
                  </a:schemeClr>
                </a:solidFill>
              </a:rPr>
              <a:t>лінії кордону між сучасними Івано-Франківською та Закарпатською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областями (раніше це був кордон </a:t>
            </a:r>
            <a:r>
              <a:rPr lang="uk-UA" sz="2500" dirty="0">
                <a:solidFill>
                  <a:schemeClr val="accent1">
                    <a:lumMod val="50000"/>
                  </a:schemeClr>
                </a:solidFill>
              </a:rPr>
              <a:t>між Польщею та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Чехословаччиною).  </a:t>
            </a:r>
            <a:b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5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5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Час зупинки 14:00</a:t>
            </a:r>
            <a:endParaRPr lang="uk-UA" sz="2500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77869" y="2824355"/>
            <a:ext cx="4851065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747" y="2969668"/>
            <a:ext cx="2730500" cy="36210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6" r="5322"/>
          <a:stretch/>
        </p:blipFill>
        <p:spPr bwMode="auto">
          <a:xfrm>
            <a:off x="6134297" y="1887222"/>
            <a:ext cx="2880319" cy="47035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98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5" t="15619" r="20437" b="44169"/>
          <a:stretch/>
        </p:blipFill>
        <p:spPr>
          <a:xfrm>
            <a:off x="3779912" y="2902441"/>
            <a:ext cx="2379265" cy="2276872"/>
          </a:xfrm>
          <a:prstGeom prst="rect">
            <a:avLst/>
          </a:prstGeom>
          <a:ln>
            <a:noFill/>
          </a:ln>
          <a:effectLst>
            <a:glow>
              <a:schemeClr val="bg1">
                <a:alpha val="26000"/>
              </a:schemeClr>
            </a:glow>
            <a:softEdge rad="112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400" y="4810006"/>
            <a:ext cx="8785505" cy="20651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0" t="28114" r="33251" b="33747"/>
          <a:stretch/>
        </p:blipFill>
        <p:spPr bwMode="auto">
          <a:xfrm>
            <a:off x="5993216" y="4221088"/>
            <a:ext cx="3043280" cy="22313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7044" y="1686292"/>
            <a:ext cx="4211959" cy="3210743"/>
          </a:xfrm>
        </p:spPr>
        <p:txBody>
          <a:bodyPr>
            <a:normAutofit/>
          </a:bodyPr>
          <a:lstStyle/>
          <a:p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Висота цієї гори складає 1788 м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</a:rPr>
              <a:t>, 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вона найвища 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</a:rPr>
              <a:t>в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хребті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Привододільних </a:t>
            </a:r>
            <a:r>
              <a:rPr lang="uk-UA" sz="2000" dirty="0" smtClean="0">
                <a:solidFill>
                  <a:srgbClr val="083763"/>
                </a:solidFill>
              </a:rPr>
              <a:t>Ґорґан.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Вершина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вкрита кам</a:t>
            </a:r>
            <a:r>
              <a:rPr lang="en-US" sz="2000" dirty="0" smtClean="0">
                <a:solidFill>
                  <a:schemeClr val="accent1">
                    <a:lumMod val="50000"/>
                  </a:schemeClr>
                </a:solidFill>
              </a:rPr>
              <a:t>’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янистими розсипами та осипищами піскових уламків розміром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до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3-х метрів. </a:t>
            </a:r>
            <a:endParaRPr lang="uk-UA" sz="2000" dirty="0"/>
          </a:p>
        </p:txBody>
      </p:sp>
      <p:pic>
        <p:nvPicPr>
          <p:cNvPr id="6" name="20160712_141603  на бр в м.mpg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0683.239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30943" y="116632"/>
            <a:ext cx="4824536" cy="2713801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softEdge">
            <a:bevelT w="203200" h="101600" prst="cross"/>
            <a:contourClr>
              <a:srgbClr val="FFFFFF"/>
            </a:contourClr>
          </a:sp3d>
        </p:spPr>
      </p:pic>
      <p:sp>
        <p:nvSpPr>
          <p:cNvPr id="3" name="Прямоугольник 2"/>
          <p:cNvSpPr/>
          <p:nvPr/>
        </p:nvSpPr>
        <p:spPr>
          <a:xfrm>
            <a:off x="107504" y="116632"/>
            <a:ext cx="40710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№8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– гора Братківська. </a:t>
            </a:r>
          </a:p>
          <a:p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Час зупини – 15:05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63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606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0" y="2852936"/>
            <a:ext cx="9144000" cy="2738735"/>
          </a:xfrm>
        </p:spPr>
        <p:txBody>
          <a:bodyPr>
            <a:normAutofit/>
          </a:bodyPr>
          <a:lstStyle/>
          <a:p>
            <a:r>
              <a:rPr lang="uk-UA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Маршрут № </a:t>
            </a:r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3</a:t>
            </a:r>
            <a:r>
              <a:rPr lang="uk-UA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uk-UA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08.07.2016</a:t>
            </a:r>
            <a:r>
              <a:rPr lang="uk-UA" sz="5400" dirty="0"/>
              <a:t/>
            </a:r>
            <a:br>
              <a:rPr lang="uk-UA" sz="5400" dirty="0"/>
            </a:br>
            <a:r>
              <a:rPr lang="uk-UA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Струмок Апшинець</a:t>
            </a:r>
            <a:endParaRPr lang="uk-UA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679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21382"/>
            <a:ext cx="9144000" cy="2111474"/>
          </a:xfrm>
        </p:spPr>
        <p:txBody>
          <a:bodyPr>
            <a:normAutofit/>
          </a:bodyPr>
          <a:lstStyle/>
          <a:p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Дане відео яскраво демонструє річкову мережу струмка Апшинець. В деяких місцях помітні зближення  приток струмка: з часом тут можливі перехоплення.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Апшинець 1.mp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2348880"/>
            <a:ext cx="7051675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987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892" y="3789040"/>
            <a:ext cx="4117464" cy="2927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251520" y="76095"/>
            <a:ext cx="3312368" cy="51222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4941168"/>
            <a:ext cx="4324892" cy="2015638"/>
          </a:xfrm>
        </p:spPr>
        <p:txBody>
          <a:bodyPr>
            <a:normAutofit/>
          </a:bodyPr>
          <a:lstStyle/>
          <a:p>
            <a:pPr algn="l"/>
            <a:r>
              <a:rPr lang="uk-UA" sz="2400" i="1" dirty="0">
                <a:solidFill>
                  <a:schemeClr val="accent1">
                    <a:lumMod val="75000"/>
                  </a:schemeClr>
                </a:solidFill>
              </a:rPr>
              <a:t>Місце спостереження № 1</a:t>
            </a:r>
            <a:r>
              <a:rPr lang="uk-UA" sz="2400" dirty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  <a:t>міст </a:t>
            </a:r>
            <a:r>
              <a:rPr lang="uk-UA" sz="2400" dirty="0">
                <a:solidFill>
                  <a:schemeClr val="accent1">
                    <a:lumMod val="75000"/>
                  </a:schemeClr>
                </a:solidFill>
              </a:rPr>
              <a:t>через </a:t>
            </a:r>
            <a: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  <a:t>стр. Апшинець.</a:t>
            </a:r>
            <a:b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  <a:t>Час зупинки – 10:20</a:t>
            </a:r>
            <a:endParaRPr lang="uk-UA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19872" y="116632"/>
            <a:ext cx="57241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Струмок 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Апшинець є правою притокою </a:t>
            </a:r>
            <a:endParaRPr lang="uk-UA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р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. Чорна Тиса і впадає в неї нижче бази КНУ. Форма долини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V-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подібна. </a:t>
            </a:r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Долина струмка 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включає русло з численними валунами та галькою а також надзаплавну терасу, фрагменти високих терас та корінні схили різної експозиції. </a:t>
            </a:r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Серед порід, 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що лежать в основі струмка </a:t>
            </a:r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переважають </a:t>
            </a:r>
            <a:r>
              <a:rPr lang="uk-UA" sz="2000" dirty="0">
                <a:solidFill>
                  <a:schemeClr val="accent1">
                    <a:lumMod val="75000"/>
                  </a:schemeClr>
                </a:solidFill>
              </a:rPr>
              <a:t>пісковики, глинисті сланці та аргіліти</a:t>
            </a:r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. У верхів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’</a:t>
            </a:r>
            <a:r>
              <a:rPr lang="uk-UA" sz="2000" dirty="0" err="1" smtClean="0">
                <a:solidFill>
                  <a:schemeClr val="accent1">
                    <a:lumMod val="75000"/>
                  </a:schemeClr>
                </a:solidFill>
              </a:rPr>
              <a:t>ях</a:t>
            </a:r>
            <a:r>
              <a:rPr lang="uk-UA" sz="2000" dirty="0" smtClean="0">
                <a:solidFill>
                  <a:schemeClr val="accent1">
                    <a:lumMod val="75000"/>
                  </a:schemeClr>
                </a:solidFill>
              </a:rPr>
              <a:t> Апшинця проходить тектонічний контакт крейдових порід, що складають хребет Свидовець, із палеогеновими породами.</a:t>
            </a:r>
            <a:endParaRPr lang="uk-UA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66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11432" y="44624"/>
            <a:ext cx="9144000" cy="1411616"/>
          </a:xfrm>
        </p:spPr>
        <p:txBody>
          <a:bodyPr>
            <a:normAutofit/>
          </a:bodyPr>
          <a:lstStyle/>
          <a:p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2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–  Ця брила у струмку є результатом  обвальних процесів, спричинених повінню 1998 року.</a:t>
            </a:r>
            <a:r>
              <a:rPr lang="uk-UA" sz="31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3100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" y="968973"/>
            <a:ext cx="3456384" cy="5746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1880" y="2708920"/>
            <a:ext cx="5364910" cy="3024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95936" y="1023119"/>
            <a:ext cx="3086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 Час зупинки – 10:30</a:t>
            </a:r>
          </a:p>
        </p:txBody>
      </p:sp>
    </p:spTree>
    <p:extLst>
      <p:ext uri="{BB962C8B-B14F-4D97-AF65-F5344CB8AC3E}">
        <p14:creationId xmlns:p14="http://schemas.microsoft.com/office/powerpoint/2010/main" val="217563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00808"/>
          </a:xfrm>
        </p:spPr>
        <p:txBody>
          <a:bodyPr>
            <a:normAutofit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3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– урочище Кичера.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– 10:47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268760"/>
            <a:ext cx="3196705" cy="5482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Объект 6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96"/>
          <a:stretch/>
        </p:blipFill>
        <p:spPr>
          <a:xfrm>
            <a:off x="149832" y="1323277"/>
            <a:ext cx="3168352" cy="5135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3275856" y="1700808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На цій ділянці маршруту відбувся зсув у 2009 році, що призупинило господарське використання території на декілька років.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88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Объект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77" y="1399378"/>
            <a:ext cx="3280533" cy="53153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61654"/>
          </a:xfrm>
        </p:spPr>
        <p:txBody>
          <a:bodyPr>
            <a:normAutofit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№4 - л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існичий літник.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- 11:00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131840" y="2132856"/>
            <a:ext cx="28083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«Літничівка»  була споруджена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під час проведення вирубки лісу. </a:t>
            </a:r>
          </a:p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Далі маршрут пролягає у західному напрямку.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31488"/>
            <a:ext cx="3072924" cy="54511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140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5" b="29952"/>
          <a:stretch/>
        </p:blipFill>
        <p:spPr bwMode="auto">
          <a:xfrm>
            <a:off x="107504" y="2204864"/>
            <a:ext cx="3960440" cy="44644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" t="28321" r="-502" b="23027"/>
          <a:stretch/>
        </p:blipFill>
        <p:spPr>
          <a:xfrm>
            <a:off x="3851920" y="476672"/>
            <a:ext cx="5203334" cy="4320480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276872"/>
          </a:xfrm>
        </p:spPr>
        <p:txBody>
          <a:bodyPr>
            <a:normAutofit/>
          </a:bodyPr>
          <a:lstStyle/>
          <a:p>
            <a:pPr algn="l"/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Точка спостереження №5 -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початок переправи через струмок Апшинець.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- 11:13</a:t>
            </a:r>
            <a:b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44008" y="443711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долина струмка </a:t>
            </a:r>
            <a:r>
              <a:rPr lang="uk-UA" sz="2000" dirty="0" err="1" smtClean="0">
                <a:solidFill>
                  <a:schemeClr val="accent1">
                    <a:lumMod val="50000"/>
                  </a:schemeClr>
                </a:solidFill>
              </a:rPr>
              <a:t>Апшинець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 має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V</a:t>
            </a:r>
            <a:r>
              <a:rPr lang="uk-UA" sz="2000" dirty="0" err="1" smtClean="0">
                <a:solidFill>
                  <a:schemeClr val="accent1">
                    <a:lumMod val="50000"/>
                  </a:schemeClr>
                </a:solidFill>
              </a:rPr>
              <a:t>-подібну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 форму.</a:t>
            </a:r>
            <a:endParaRPr lang="uk-UA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128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Объект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15916"/>
            <a:ext cx="3096344" cy="5492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 № 6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– залишки дороги.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016" y="69269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Час зупинки  - 11:39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958256"/>
            <a:ext cx="5306174" cy="2992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592810" y="4083298"/>
            <a:ext cx="532859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</a:rPr>
              <a:t>Раніше вздовж заплави пролягала місцева дорога, але після сильної повені її було розмито. На даний момент русло загромаджене поваленими деревами та буйною вологолюбною рослинністю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uk-UA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58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348880"/>
          </a:xfrm>
        </p:spPr>
        <p:txBody>
          <a:bodyPr>
            <a:normAutofit/>
          </a:bodyPr>
          <a:lstStyle/>
          <a:p>
            <a:r>
              <a:rPr lang="uk-UA" sz="24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7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– водоспад по лівому борту струмка Апшинець, утворений  скупченням великих брил пісковика. </a:t>
            </a:r>
            <a:b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24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Час зупинки – 12:09.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Объект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55985"/>
            <a:ext cx="4032448" cy="2273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4357713" y="2132856"/>
            <a:ext cx="45365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u="sng" dirty="0" smtClean="0">
                <a:solidFill>
                  <a:schemeClr val="accent1">
                    <a:lumMod val="50000"/>
                  </a:schemeClr>
                </a:solidFill>
              </a:rPr>
              <a:t>Цікавий факт, що часто трапляється у Карпатах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: вода із сусідніх струмків та джерел  має різний присмак, що пов'язано з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</a:rPr>
              <a:t>її 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фільтруванням породами різного мінерального складу.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17033"/>
            <a:ext cx="5445244" cy="3037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79512" y="3481789"/>
            <a:ext cx="3635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Тут можемо спостерігати вихід підземних вод на поверхню.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90" b="16352"/>
          <a:stretch/>
        </p:blipFill>
        <p:spPr>
          <a:xfrm>
            <a:off x="467544" y="4128120"/>
            <a:ext cx="2768161" cy="2600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0043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-21478"/>
            <a:ext cx="9144000" cy="1858218"/>
          </a:xfrm>
        </p:spPr>
        <p:txBody>
          <a:bodyPr>
            <a:normAutofit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8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-  кам’яний грот, утворений обвальними процесами.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Час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зупинки – 12:25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196" y="1787379"/>
            <a:ext cx="4554254" cy="27113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674150"/>
            <a:ext cx="4134702" cy="614955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489173" y="4869160"/>
            <a:ext cx="2638126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1900" dirty="0" smtClean="0">
                <a:solidFill>
                  <a:schemeClr val="accent1">
                    <a:lumMod val="50000"/>
                  </a:schemeClr>
                </a:solidFill>
              </a:rPr>
              <a:t>Грот складений з величезних брил пісковика загальною висотою близько 4-х метрів.</a:t>
            </a:r>
            <a:r>
              <a:rPr lang="ru-RU" dirty="0"/>
              <a:t/>
            </a:r>
            <a:br>
              <a:rPr lang="ru-RU" dirty="0"/>
            </a:br>
            <a:endParaRPr lang="uk-UA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474" y="2320506"/>
            <a:ext cx="2724076" cy="436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982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-13529" y="-14394"/>
            <a:ext cx="9144000" cy="2448272"/>
          </a:xfrm>
        </p:spPr>
        <p:txBody>
          <a:bodyPr>
            <a:normAutofit fontScale="90000"/>
          </a:bodyPr>
          <a:lstStyle/>
          <a:p>
            <a:r>
              <a:rPr lang="uk-UA" sz="2800" i="1" dirty="0" smtClean="0">
                <a:solidFill>
                  <a:schemeClr val="accent1">
                    <a:lumMod val="50000"/>
                  </a:schemeClr>
                </a:solidFill>
              </a:rPr>
              <a:t>Місце спостереження № 9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– пороги на струмку Апшинець, які унеможливлюють подальше проходження маршруту. </a:t>
            </a:r>
            <a: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Час зупинки – 12:43</a:t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772814"/>
            <a:ext cx="2627784" cy="46085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843" y="2204864"/>
            <a:ext cx="3149844" cy="4386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-771053" y="2580819"/>
            <a:ext cx="4529365" cy="29133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78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547664" y="3356992"/>
            <a:ext cx="62464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44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Маршрут </a:t>
            </a:r>
            <a:r>
              <a:rPr lang="uk-UA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№ 4</a:t>
            </a:r>
            <a:r>
              <a:rPr lang="uk-UA" sz="44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uk-UA" sz="44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uk-UA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11.07.2016</a:t>
            </a:r>
            <a:r>
              <a:rPr lang="uk-UA" sz="4400" dirty="0"/>
              <a:t/>
            </a:r>
            <a:br>
              <a:rPr lang="uk-UA" sz="4400" dirty="0"/>
            </a:br>
            <a:r>
              <a:rPr lang="uk-UA" sz="4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Ворожецькі</a:t>
            </a:r>
            <a:r>
              <a:rPr lang="uk-UA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озера  </a:t>
            </a:r>
            <a:endParaRPr lang="uk-UA" sz="4400" dirty="0"/>
          </a:p>
        </p:txBody>
      </p:sp>
    </p:spTree>
    <p:extLst>
      <p:ext uri="{BB962C8B-B14F-4D97-AF65-F5344CB8AC3E}">
        <p14:creationId xmlns:p14="http://schemas.microsoft.com/office/powerpoint/2010/main" val="345791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-459432"/>
            <a:ext cx="4581128" cy="458112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708920"/>
            <a:ext cx="6588224" cy="4374581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5" name="TextBox 4"/>
          <p:cNvSpPr txBox="1"/>
          <p:nvPr/>
        </p:nvSpPr>
        <p:spPr>
          <a:xfrm>
            <a:off x="3568080" y="92194"/>
            <a:ext cx="5575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Озеро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Вороже́ська</a:t>
            </a:r>
            <a:r>
              <a:rPr lang="ru-RU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гідрологічна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пам'ятка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природи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Висота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над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рівнем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моря – 1460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м.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Глибина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озера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4.5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м.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Озеро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розташоване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в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льодовиковому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карі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і живиться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водами потоку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який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бере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початок у 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сніжнику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складеному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фірновим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льодом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Дно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похиле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замулене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uk-UA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uk-UA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вистелене» </a:t>
            </a:r>
            <a:r>
              <a:rPr lang="uk-UA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валунами.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Вода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озері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чиста,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дуже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прозора;температура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її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влітку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до +12.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3687901"/>
            <a:ext cx="3563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Верхнє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більше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 озеро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має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круглу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форму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діаметр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95 м,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площа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0,7 га,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глибина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до 4,5 м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Нижнє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озеро,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розташоване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на 15 м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нижче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від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верхнього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має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uk-UA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привабливу форму </a:t>
            </a:r>
          </a:p>
          <a:p>
            <a:pPr algn="ctr"/>
            <a:r>
              <a:rPr lang="uk-UA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місячної </a:t>
            </a:r>
            <a:r>
              <a:rPr lang="uk-UA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скибки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довжина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76 м, </a:t>
            </a:r>
          </a:p>
          <a:p>
            <a:pPr algn="ctr"/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ширина 28 м,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площа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близько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0,2 га, </a:t>
            </a:r>
            <a:r>
              <a:rPr lang="ru-RU" sz="2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глибина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 1,9 м</a:t>
            </a:r>
            <a:r>
              <a:rPr lang="ru-RU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ru-RU" sz="2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35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2924944"/>
            <a:ext cx="9468544" cy="433854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TextBox 2"/>
          <p:cNvSpPr txBox="1"/>
          <p:nvPr/>
        </p:nvSpPr>
        <p:spPr>
          <a:xfrm>
            <a:off x="1" y="404664"/>
            <a:ext cx="91440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Існує легенда, що назва озер походить від слова «вороже», </a:t>
            </a:r>
          </a:p>
          <a:p>
            <a:pPr algn="ctr"/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яким назвала озеро утоплена в горі мати, що втратила тут двох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синів. Інша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ж легенда говорить, що два озера утворились від дружби двох чоловіків,які не покинули один одного в тяжку хвилину та загинули на місці,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де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утворилися озера</a:t>
            </a:r>
            <a:endParaRPr lang="uk-UA" sz="22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33421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2016224"/>
          </a:xfrm>
        </p:spPr>
        <p:txBody>
          <a:bodyPr>
            <a:noAutofit/>
          </a:bodyPr>
          <a:lstStyle/>
          <a:p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На відео можемо побачити маршрут до </a:t>
            </a:r>
            <a:r>
              <a:rPr lang="uk-UA" sz="2400" dirty="0" err="1" smtClean="0">
                <a:solidFill>
                  <a:schemeClr val="accent1">
                    <a:lumMod val="50000"/>
                  </a:schemeClr>
                </a:solidFill>
              </a:rPr>
              <a:t>Ворожеських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озер,який починається з бази КНУ «</a:t>
            </a:r>
            <a:r>
              <a:rPr lang="uk-UA" sz="2400" dirty="0" err="1" smtClean="0">
                <a:solidFill>
                  <a:schemeClr val="accent1">
                    <a:lumMod val="50000"/>
                  </a:schemeClr>
                </a:solidFill>
              </a:rPr>
              <a:t>Ясіня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» та проходить через полонину </a:t>
            </a:r>
            <a:r>
              <a:rPr lang="uk-UA" sz="2400" dirty="0" err="1" smtClean="0">
                <a:solidFill>
                  <a:schemeClr val="accent1">
                    <a:lumMod val="50000"/>
                  </a:schemeClr>
                </a:solidFill>
              </a:rPr>
              <a:t>Татул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і </a:t>
            </a:r>
            <a:r>
              <a:rPr lang="uk-UA" sz="2400" dirty="0" err="1" smtClean="0">
                <a:solidFill>
                  <a:schemeClr val="accent1">
                    <a:lumMod val="50000"/>
                  </a:schemeClr>
                </a:solidFill>
              </a:rPr>
              <a:t>Свидовецький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масив.</a:t>
            </a:r>
            <a:endParaRPr lang="uk-UA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Ворожецькі озера 1.mpg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2287.44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2276872"/>
            <a:ext cx="6983611" cy="4248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239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-171400"/>
            <a:ext cx="4104456" cy="5392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TextBox 2"/>
          <p:cNvSpPr txBox="1"/>
          <p:nvPr/>
        </p:nvSpPr>
        <p:spPr>
          <a:xfrm>
            <a:off x="107504" y="260648"/>
            <a:ext cx="511256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№1- </a:t>
            </a: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“Нижня база”</a:t>
            </a:r>
          </a:p>
          <a:p>
            <a:pPr algn="ctr">
              <a:buNone/>
            </a:pPr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 </a:t>
            </a:r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Час: 09:53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-32646" y="2014974"/>
            <a:ext cx="568476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Конус виносу колишнього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селевого потоку.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2653470"/>
            <a:ext cx="6638818" cy="4198581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388245"/>
            <a:ext cx="6516216" cy="3665372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68932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40" y="-74256"/>
            <a:ext cx="4427984" cy="693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323968" y="0"/>
            <a:ext cx="4788024" cy="6974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4" name="TextBox 3"/>
          <p:cNvSpPr txBox="1"/>
          <p:nvPr/>
        </p:nvSpPr>
        <p:spPr>
          <a:xfrm>
            <a:off x="540668" y="167730"/>
            <a:ext cx="67179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На місці прохоження селевих потоків, зсувів у Карпатах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 часто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можна спостерігати вирубку лісів, що сприяє цим небезпечним процесам.</a:t>
            </a:r>
            <a:endParaRPr lang="uk-UA" sz="25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4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Tanya\Рабочий стол\Фото през\Изображение 10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64907" y="-143651"/>
            <a:ext cx="5076056" cy="6960708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07504" y="188640"/>
            <a:ext cx="4572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</a:t>
            </a:r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- </a:t>
            </a:r>
            <a:endParaRPr lang="uk-UA" sz="2500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Урочище Татул</a:t>
            </a:r>
          </a:p>
          <a:p>
            <a:endParaRPr lang="uk-UA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0" y="1327413"/>
            <a:ext cx="437962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Далі маршрут пролягає по стрімкому північно-східному схилу (урочище Татул), по якому прокладено дорогу до полонини Татул.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8576" y="2921480"/>
            <a:ext cx="5504160" cy="4128120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56681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Tanya\Рабочий стол\Фото през\Изображение 10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7" y="0"/>
            <a:ext cx="5148064" cy="6858000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41041" y="260648"/>
            <a:ext cx="41764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</a:t>
            </a:r>
            <a:endParaRPr lang="uk-UA" sz="2500" i="1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/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№</a:t>
            </a:r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3 -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</a:t>
            </a:r>
            <a:endParaRPr lang="en-US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Відслонення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по лівому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борту дороги</a:t>
            </a:r>
            <a:endParaRPr lang="uk-UA" sz="25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2576" y="2852936"/>
            <a:ext cx="6267186" cy="4347454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09379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9751" y="47993"/>
            <a:ext cx="4572000" cy="33239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Феноменальним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утворенням Карпатської гірської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країни 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вважають </a:t>
            </a:r>
            <a:r>
              <a:rPr lang="uk-UA" sz="2400" b="1" i="1" dirty="0">
                <a:solidFill>
                  <a:schemeClr val="accent1">
                    <a:lumMod val="50000"/>
                  </a:schemeClr>
                </a:solidFill>
              </a:rPr>
              <a:t>Карпатський фліш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, що  являє собою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закономірне чергування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пісковиків і глинистих сланців, потужність 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шарів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порід складає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від декількох см то 1 м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uk-UA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950" y="34995"/>
            <a:ext cx="4972050" cy="6629400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0538" y="2780928"/>
            <a:ext cx="5152578" cy="3881608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19477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0"/>
            <a:ext cx="529207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99070" y="188640"/>
            <a:ext cx="403244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Точка спостереження №4</a:t>
            </a: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Розмив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дороги внаслідок селевого потоку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3284984"/>
            <a:ext cx="5328592" cy="3996444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125760" y="1819856"/>
            <a:ext cx="400575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Виникненню таких процесів у Карпатах сприяють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антропогенні фактори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, зокрема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вирубка лісів і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деградація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ґрунтів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 на гірських 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схилах.</a:t>
            </a:r>
            <a:endParaRPr lang="uk-UA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76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0"/>
            <a:ext cx="421196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35496" y="260648"/>
            <a:ext cx="5160936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dirty="0">
                <a:solidFill>
                  <a:schemeClr val="accent1">
                    <a:lumMod val="50000"/>
                  </a:schemeClr>
                </a:solidFill>
              </a:rPr>
              <a:t>Точка спостереження №5</a:t>
            </a: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</a:rPr>
              <a:t>     “2</a:t>
            </a:r>
            <a:r>
              <a:rPr lang="en-US" sz="2500" b="1" dirty="0">
                <a:solidFill>
                  <a:schemeClr val="accent1">
                    <a:lumMod val="50000"/>
                  </a:schemeClr>
                </a:solidFill>
              </a:rPr>
              <a:t>/3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</a:rPr>
              <a:t> дороги на полонину Татул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</a:rPr>
              <a:t>”</a:t>
            </a:r>
          </a:p>
          <a:p>
            <a:pPr algn="ctr">
              <a:buNone/>
            </a:pPr>
            <a:endParaRPr lang="uk-UA" sz="25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uk-UA" sz="2500" dirty="0">
                <a:solidFill>
                  <a:schemeClr val="accent1">
                    <a:lumMod val="50000"/>
                  </a:schemeClr>
                </a:solidFill>
              </a:rPr>
              <a:t>     Виходи корінних порід (пісковиків), </a:t>
            </a: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що утворюють </a:t>
            </a:r>
          </a:p>
          <a:p>
            <a:pPr algn="ctr">
              <a:buNone/>
            </a:pPr>
            <a:r>
              <a:rPr lang="uk-UA" sz="2500" dirty="0" smtClean="0">
                <a:solidFill>
                  <a:schemeClr val="accent1">
                    <a:lumMod val="50000"/>
                  </a:schemeClr>
                </a:solidFill>
              </a:rPr>
              <a:t>так звані «пороги» </a:t>
            </a:r>
            <a:endParaRPr lang="uk-UA" sz="25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3108550"/>
            <a:ext cx="5448968" cy="4086726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00703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171400"/>
            <a:ext cx="9139258" cy="436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311" y="3136467"/>
            <a:ext cx="2090057" cy="138988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3653654"/>
            <a:ext cx="5544616" cy="353476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406" y="3410794"/>
            <a:ext cx="5319392" cy="3777628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2198066" y="3166655"/>
            <a:ext cx="52200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i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+mj-lt"/>
              </a:rPr>
              <a:t>Точка спостереження №6</a:t>
            </a:r>
          </a:p>
          <a:p>
            <a:pPr>
              <a:buNone/>
            </a:pPr>
            <a:r>
              <a:rPr lang="uk-UA" sz="3200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Palantino "/>
              </a:rPr>
              <a:t> </a:t>
            </a:r>
            <a:r>
              <a:rPr lang="uk-UA" sz="32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Palantino "/>
              </a:rPr>
              <a:t>   Вихід на </a:t>
            </a:r>
            <a:r>
              <a:rPr lang="uk-UA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Palantino "/>
              </a:rPr>
              <a:t>«молочну» </a:t>
            </a:r>
            <a:r>
              <a:rPr lang="uk-UA" sz="32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Palantino "/>
              </a:rPr>
              <a:t>полонину Татул </a:t>
            </a:r>
            <a:r>
              <a:rPr lang="uk-UA" sz="3200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Palantino "/>
              </a:rPr>
              <a:t>(1436 м)</a:t>
            </a:r>
            <a:endParaRPr lang="uk-UA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3149150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462086"/>
            <a:ext cx="8532440" cy="33959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2" t="4200" r="18827" b="48551"/>
          <a:stretch/>
        </p:blipFill>
        <p:spPr>
          <a:xfrm>
            <a:off x="-468560" y="-315417"/>
            <a:ext cx="6831007" cy="4520519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4" name="TextBox 3"/>
          <p:cNvSpPr txBox="1"/>
          <p:nvPr/>
        </p:nvSpPr>
        <p:spPr>
          <a:xfrm>
            <a:off x="5762468" y="14988"/>
            <a:ext cx="3648498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uk-UA" sz="2000" b="1" i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Полонина Татул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– </a:t>
            </a:r>
          </a:p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молочна полонина </a:t>
            </a:r>
          </a:p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висоті приблизно </a:t>
            </a:r>
          </a:p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1430 м. </a:t>
            </a:r>
            <a:r>
              <a:rPr lang="ru-RU" sz="2000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Являє</a:t>
            </a: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собою </a:t>
            </a: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гірське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пасовище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з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десятком колиб.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Звідси в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селище Чорна Тиса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веде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грунтова дорога,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а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до озера Ворожеска –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натоптана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стежка. </a:t>
            </a:r>
            <a:endParaRPr lang="ru-RU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Є джерело </a:t>
            </a:r>
            <a:r>
              <a:rPr lang="ru-RU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питної води</a:t>
            </a:r>
            <a:r>
              <a:rPr lang="ru-RU" sz="2000" dirty="0">
                <a:latin typeface="Palantino "/>
              </a:rPr>
              <a:t>.</a:t>
            </a:r>
            <a:r>
              <a:rPr lang="uk-UA" sz="2000" dirty="0" smtClean="0">
                <a:latin typeface="Palantino "/>
              </a:rPr>
              <a:t> </a:t>
            </a:r>
            <a:endParaRPr lang="uk-UA" sz="2000" dirty="0"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345518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Tanya\Рабочий стол\Фото през\Изображение 10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0"/>
            <a:ext cx="4067945" cy="6858000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5592" y="188640"/>
            <a:ext cx="507046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Точка спостереження №7</a:t>
            </a: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 </a:t>
            </a:r>
            <a:endParaRPr lang="uk-UA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Ознайомлення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із полонинним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господарством</a:t>
            </a:r>
          </a:p>
          <a:p>
            <a:pPr algn="ctr">
              <a:buNone/>
            </a:pPr>
            <a:endParaRPr lang="uk-UA" sz="22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колибах немає електроенергії; </a:t>
            </a:r>
          </a:p>
          <a:p>
            <a:pPr algn="ctr">
              <a:buNone/>
            </a:pP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єдині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продукти, що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привозять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полонину із долин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–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хліб і «до хліба»;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джерелом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енергії є ватра.</a:t>
            </a:r>
            <a:endParaRPr lang="uk-UA" sz="22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3228768"/>
            <a:ext cx="5760640" cy="3981952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4119845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692696"/>
            <a:ext cx="9487372" cy="588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08401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3317" y="3098704"/>
            <a:ext cx="9073008" cy="411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615"/>
          <a:stretch/>
        </p:blipFill>
        <p:spPr>
          <a:xfrm>
            <a:off x="3705089" y="0"/>
            <a:ext cx="5441565" cy="3809647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230928" y="150431"/>
            <a:ext cx="5616624" cy="41703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</a:t>
            </a:r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8</a:t>
            </a:r>
          </a:p>
          <a:p>
            <a:pPr algn="ctr">
              <a:buNone/>
            </a:pPr>
            <a:endParaRPr lang="uk-UA" sz="3200" i="1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endParaRPr lang="uk-UA" sz="3200" i="1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endParaRPr lang="uk-UA" sz="3200" i="1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endParaRPr lang="uk-UA" sz="3200" i="1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Від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полонини Татул </a:t>
            </a:r>
            <a:endParaRPr lang="uk-UA" sz="28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маршрут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пролягає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</a:t>
            </a:r>
          </a:p>
          <a:p>
            <a:pPr algn="ctr">
              <a:buNone/>
            </a:pP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південний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схід вверх по схилу (приблизно 1 км)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98405"/>
            <a:ext cx="3600400" cy="2700300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4095581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970" y="0"/>
            <a:ext cx="4166216" cy="6875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24408" y="692696"/>
            <a:ext cx="4907632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</a:t>
            </a:r>
            <a:r>
              <a:rPr lang="uk-UA" sz="32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9</a:t>
            </a:r>
          </a:p>
          <a:p>
            <a:endParaRPr lang="uk-UA" sz="3200" i="1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uk-UA" sz="3200" i="1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r>
              <a:rPr lang="uk-UA" sz="28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 Галявина,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де розходяться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дві дороги – на північний схід до полонини Мунчел та на південний захід до гори Котел</a:t>
            </a:r>
          </a:p>
        </p:txBody>
      </p:sp>
    </p:spTree>
    <p:extLst>
      <p:ext uri="{BB962C8B-B14F-4D97-AF65-F5344CB8AC3E}">
        <p14:creationId xmlns:p14="http://schemas.microsoft.com/office/powerpoint/2010/main" val="1788712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348880"/>
            <a:ext cx="8496944" cy="4658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4572000" y="260648"/>
            <a:ext cx="4680520" cy="2200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№11</a:t>
            </a:r>
          </a:p>
          <a:p>
            <a:pPr>
              <a:buNone/>
            </a:pPr>
            <a:r>
              <a:rPr lang="uk-UA" sz="23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 </a:t>
            </a:r>
            <a:endParaRPr lang="uk-UA" sz="23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>
              <a:buNone/>
            </a:pPr>
            <a:r>
              <a:rPr lang="uk-UA" sz="23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Маршрут по </a:t>
            </a:r>
            <a:r>
              <a:rPr lang="uk-UA" sz="23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хребту Свидовець </a:t>
            </a:r>
            <a:endParaRPr lang="uk-UA" sz="23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>
              <a:buNone/>
            </a:pPr>
            <a:r>
              <a:rPr lang="uk-UA" sz="23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до </a:t>
            </a:r>
            <a:r>
              <a:rPr lang="uk-UA" sz="23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г. Котел, звідки відкривається панорама на Українські Карпати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.</a:t>
            </a:r>
          </a:p>
          <a:p>
            <a:pPr>
              <a:buNone/>
            </a:pPr>
            <a:endParaRPr lang="uk-UA" sz="20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-192958"/>
            <a:ext cx="5112568" cy="3402523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5" name="Прямоугольник 4"/>
          <p:cNvSpPr/>
          <p:nvPr/>
        </p:nvSpPr>
        <p:spPr>
          <a:xfrm>
            <a:off x="1187624" y="3105834"/>
            <a:ext cx="7056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Маршрут пролягає по гірському схилу через густі зарості ялівцю</a:t>
            </a:r>
          </a:p>
        </p:txBody>
      </p:sp>
    </p:spTree>
    <p:extLst>
      <p:ext uri="{BB962C8B-B14F-4D97-AF65-F5344CB8AC3E}">
        <p14:creationId xmlns:p14="http://schemas.microsoft.com/office/powerpoint/2010/main" val="1825869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71" t="2751" r="28927" b="79400"/>
          <a:stretch/>
        </p:blipFill>
        <p:spPr>
          <a:xfrm>
            <a:off x="4283968" y="-174426"/>
            <a:ext cx="5076056" cy="345171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71" r="28927" b="81500"/>
          <a:stretch/>
        </p:blipFill>
        <p:spPr>
          <a:xfrm>
            <a:off x="3616012" y="2996952"/>
            <a:ext cx="5979920" cy="4214578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Прямоугольник 1"/>
          <p:cNvSpPr/>
          <p:nvPr/>
        </p:nvSpPr>
        <p:spPr>
          <a:xfrm>
            <a:off x="0" y="118964"/>
            <a:ext cx="4572000" cy="646330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b="1" i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Свидівець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— гірський масив в Українських Карпатах, на Закарпатті. Розташований між річками Тересвою (на заході) та Чорною Тисою (на сході</a:t>
            </a:r>
            <a:r>
              <a:rPr lang="ru-RU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).</a:t>
            </a: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Головний хребет масиву простягається величезною дугою з південного сходу на північний захід. Від головного хребта відгалужуються бічні хребти — короткі у північному і довгі (так звані плайки) у південному напрямах. </a:t>
            </a:r>
            <a:endParaRPr lang="uk-UA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північних узбіччях головного хребта поширені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післяльодовикові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котли (льодовикові кари), інколи виповнені озерами —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напр.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Апшинець, Догяска, Ворожеське, Драгобратське (Івор). </a:t>
            </a:r>
            <a:endParaRPr lang="uk-UA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Хребет Свидівець в Україні вважають центром Європи. Цей хребет розташований на південному сході високогірної частини </a:t>
            </a:r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Українських</a:t>
            </a:r>
          </a:p>
          <a:p>
            <a:pPr algn="ctr"/>
            <a:r>
              <a:rPr lang="uk-UA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uk-UA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Карпат і межує з місцем, де розташований Географічний центр Європи (поблизу села Круглий Рахівського району).</a:t>
            </a:r>
          </a:p>
        </p:txBody>
      </p:sp>
    </p:spTree>
    <p:extLst>
      <p:ext uri="{BB962C8B-B14F-4D97-AF65-F5344CB8AC3E}">
        <p14:creationId xmlns:p14="http://schemas.microsoft.com/office/powerpoint/2010/main" val="359718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4366" y="55176"/>
            <a:ext cx="4572001" cy="696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70942" y="282931"/>
            <a:ext cx="5149130" cy="260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№12</a:t>
            </a:r>
          </a:p>
          <a:p>
            <a:endParaRPr lang="uk-UA" sz="27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Чагарниковий </a:t>
            </a:r>
            <a:r>
              <a:rPr lang="uk-UA" sz="27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пояс  змінюється  </a:t>
            </a:r>
            <a:r>
              <a:rPr lang="uk-UA" sz="27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субальпійськими луками з кам'яними  розсипами</a:t>
            </a:r>
            <a:endParaRPr lang="uk-UA" sz="27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2776792"/>
            <a:ext cx="5652120" cy="4239090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081900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212" y="3284984"/>
            <a:ext cx="5921826" cy="3840262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4" t="42030" r="48302" b="17441"/>
          <a:stretch/>
        </p:blipFill>
        <p:spPr>
          <a:xfrm>
            <a:off x="3618479" y="-236001"/>
            <a:ext cx="5539293" cy="4042187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Прямоугольник 1"/>
          <p:cNvSpPr/>
          <p:nvPr/>
        </p:nvSpPr>
        <p:spPr>
          <a:xfrm>
            <a:off x="0" y="260648"/>
            <a:ext cx="4283968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В Українських Карпатах </a:t>
            </a:r>
            <a:r>
              <a:rPr lang="uk-UA" sz="2400" b="1" i="1" dirty="0">
                <a:solidFill>
                  <a:schemeClr val="accent1">
                    <a:lumMod val="50000"/>
                  </a:schemeClr>
                </a:solidFill>
              </a:rPr>
              <a:t>субальпійський пояс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простягається вище межі лісу на висотах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1200-1900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м. н.р.м. Найпоширенішими едифікаторами субальпійського поясу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є сосна гірська, вільха зелена,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а також ялівці та деякі інші чагарники і чагарнички. Характерним первинним типом рослинності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є криволісся.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Серед вторинних переважають гірські луки, пасовища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— полонини,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трапляються кам'янисті розсипи.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511" y="726735"/>
            <a:ext cx="4389361" cy="3076078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62602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107504" y="402803"/>
            <a:ext cx="500404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№13</a:t>
            </a:r>
          </a:p>
          <a:p>
            <a:pPr algn="ctr">
              <a:buNone/>
            </a:pPr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endParaRPr lang="uk-UA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Дорога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проходить по хребту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Свидовець</a:t>
            </a:r>
            <a:endParaRPr lang="uk-UA" sz="25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797" y="3424196"/>
            <a:ext cx="14405" cy="9608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396818"/>
            <a:ext cx="6336704" cy="475252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04663"/>
            <a:ext cx="4904743" cy="6627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01480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270570" y="484116"/>
            <a:ext cx="471601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№14</a:t>
            </a:r>
          </a:p>
          <a:p>
            <a:pPr algn="ctr">
              <a:buNone/>
            </a:pP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endParaRPr lang="uk-UA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>
              <a:buNone/>
            </a:pP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Вигляд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на Ворожеське озеро із хребта Свидовець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501" y="2961451"/>
            <a:ext cx="7066756" cy="409871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620688"/>
            <a:ext cx="5562364" cy="7088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4572000" y="11250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.</a:t>
            </a:r>
            <a:endParaRPr lang="uk-UA" sz="20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407263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2204864"/>
            <a:ext cx="9324528" cy="4669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16632"/>
            <a:ext cx="6119320" cy="4034377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62987" y="242618"/>
            <a:ext cx="4448777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</a:rPr>
              <a:t>Точка спостереження №15</a:t>
            </a:r>
          </a:p>
          <a:p>
            <a:pPr algn="ctr"/>
            <a:endParaRPr lang="uk-UA" sz="25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</a:rPr>
              <a:t>«Закарпатський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</a:rPr>
              <a:t>туристичний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</a:rPr>
              <a:t>шлях»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</a:rPr>
              <a:t>(дорога до озер Геришаска та 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</a:rPr>
              <a:t>Ворожеське)</a:t>
            </a:r>
            <a:endParaRPr lang="uk-UA" sz="25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9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-180528" y="332656"/>
            <a:ext cx="91440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№16</a:t>
            </a:r>
          </a:p>
          <a:p>
            <a:pPr algn="ctr">
              <a:buNone/>
            </a:pPr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  </a:t>
            </a:r>
            <a:r>
              <a:rPr lang="uk-UA" sz="2500" b="1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Екстримальний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спуск до </a:t>
            </a:r>
            <a:r>
              <a:rPr lang="uk-UA" sz="2500" b="1" dirty="0" err="1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Ворожеських</a:t>
            </a:r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озер</a:t>
            </a:r>
            <a:endParaRPr lang="uk-UA" sz="25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17" y="1412776"/>
            <a:ext cx="9270983" cy="5184576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448231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-95525"/>
            <a:ext cx="5004048" cy="696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0" y="260648"/>
            <a:ext cx="4427984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5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Точка спостереження №17</a:t>
            </a:r>
          </a:p>
          <a:p>
            <a:pPr algn="ctr"/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Кар</a:t>
            </a:r>
            <a:endParaRPr lang="uk-UA" sz="25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0" y="1174636"/>
            <a:ext cx="4572000" cy="532453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sz="20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Кар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— природна чашеподібна </a:t>
            </a:r>
            <a:endParaRPr lang="uk-UA" sz="2000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заглибина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 привершинній частині гір з крутими скелястими стінами і полого увігнутим днищем. Кари утворюються під дією невеликих льодовиків. Дно такої заглибини завалене уламками гірських </a:t>
            </a:r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порід.</a:t>
            </a:r>
          </a:p>
          <a:p>
            <a:pPr algn="ctr"/>
            <a:r>
              <a:rPr lang="uk-UA" sz="20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 </a:t>
            </a:r>
            <a:r>
              <a:rPr lang="uk-UA" sz="20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Українських Карпатах особливо багато слідів дії льодовиків можна побачити на північно-західних схилах Чорногірського хребта, слабше — на південно-західних схилах. Місцями кари збереглися і в Ґорґанах, зокрема під вершиною Грофи, а ще на гірських масивах Свидівець, Полонина Боржава та Полонина Рівна</a:t>
            </a:r>
          </a:p>
        </p:txBody>
      </p:sp>
    </p:spTree>
    <p:extLst>
      <p:ext uri="{BB962C8B-B14F-4D97-AF65-F5344CB8AC3E}">
        <p14:creationId xmlns:p14="http://schemas.microsoft.com/office/powerpoint/2010/main" val="2729148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07504" y="278094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Точка спостереження №</a:t>
            </a:r>
            <a:r>
              <a:rPr lang="uk-UA" sz="2500" i="1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18</a:t>
            </a:r>
            <a:endParaRPr lang="uk-UA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Сніжник</a:t>
            </a:r>
            <a:endParaRPr lang="uk-UA" sz="2500" b="1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04978" y="764428"/>
            <a:ext cx="6858000" cy="5885333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23009" y="1883377"/>
            <a:ext cx="5837615" cy="4608382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68382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3" y="0"/>
            <a:ext cx="507605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24593" y="548680"/>
            <a:ext cx="4572000" cy="12464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uk-UA" sz="2500" i="1" dirty="0">
                <a:solidFill>
                  <a:schemeClr val="accent1">
                    <a:lumMod val="50000"/>
                  </a:schemeClr>
                </a:solidFill>
              </a:rPr>
              <a:t>Точка спостереження №19</a:t>
            </a:r>
          </a:p>
          <a:p>
            <a:pPr algn="ctr"/>
            <a:endParaRPr lang="uk-UA" sz="2500" b="1" dirty="0" smtClean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  <a:p>
            <a:pPr algn="ctr"/>
            <a:r>
              <a:rPr lang="uk-UA" sz="2500" b="1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Ворожеське </a:t>
            </a:r>
            <a:r>
              <a:rPr lang="uk-UA" sz="2500" b="1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озеро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2727414"/>
            <a:ext cx="5652120" cy="4301986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134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-0-02-01-cf0b031d2f4f0c61cd720c400865d3748ad45192fbca7457e086e174deea80f0-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528" y="1268760"/>
            <a:ext cx="8456740" cy="4764360"/>
          </a:xfrm>
          <a:prstGeom prst="snip2DiagRect">
            <a:avLst>
              <a:gd name="adj1" fmla="val 0"/>
              <a:gd name="adj2" fmla="val 6620"/>
            </a:avLst>
          </a:prstGeom>
          <a:ln w="38100" cap="flat">
            <a:solidFill>
              <a:schemeClr val="accent1">
                <a:lumMod val="75000"/>
              </a:schemeClr>
            </a:solidFill>
          </a:ln>
          <a:effectLst>
            <a:glow rad="101600">
              <a:srgbClr val="969696">
                <a:alpha val="40000"/>
              </a:srgbClr>
            </a:glow>
          </a:effectLst>
          <a:scene3d>
            <a:camera prst="orthographicFront"/>
            <a:lightRig rig="twoPt" dir="t"/>
          </a:scene3d>
          <a:sp3d contourW="25400">
            <a:contourClr>
              <a:srgbClr val="262626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1751839" y="480627"/>
            <a:ext cx="5856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2400" dirty="0" smtClean="0">
                <a:solidFill>
                  <a:schemeClr val="accent1">
                    <a:lumMod val="75000"/>
                  </a:schemeClr>
                </a:solidFill>
              </a:rPr>
              <a:t>ВІДЕО «НА ВОРОЖЕСЬКИХ ОЗЕРАХ»</a:t>
            </a:r>
            <a:endParaRPr lang="uk-UA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540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475656" y="1700808"/>
            <a:ext cx="58681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60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Маршрут № </a:t>
            </a:r>
            <a:r>
              <a:rPr lang="uk-UA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5</a:t>
            </a:r>
            <a:r>
              <a:rPr lang="uk-UA" sz="60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uk-UA" sz="6000" b="1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uk-UA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21.07.2016</a:t>
            </a:r>
            <a:r>
              <a:rPr lang="uk-UA" sz="6000" dirty="0"/>
              <a:t/>
            </a:r>
            <a:br>
              <a:rPr lang="uk-UA" sz="6000" dirty="0"/>
            </a:br>
            <a:endParaRPr lang="uk-UA" sz="6000" dirty="0" smtClean="0"/>
          </a:p>
          <a:p>
            <a:pPr algn="ctr"/>
            <a:r>
              <a:rPr lang="uk-UA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На Говерлу  </a:t>
            </a:r>
            <a:endParaRPr lang="uk-UA" sz="6000" dirty="0"/>
          </a:p>
        </p:txBody>
      </p:sp>
    </p:spTree>
    <p:extLst>
      <p:ext uri="{BB962C8B-B14F-4D97-AF65-F5344CB8AC3E}">
        <p14:creationId xmlns:p14="http://schemas.microsoft.com/office/powerpoint/2010/main" val="264814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2420888"/>
            <a:ext cx="9468544" cy="4788137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7810" y="152926"/>
            <a:ext cx="3618086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200" b="1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Говерла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 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 —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найвища вершина Українських Карпат і найвища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точка України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, висота 2061 м. Назва походить із румунської </a:t>
            </a:r>
            <a:r>
              <a:rPr lang="en-US" sz="2200" i="1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howirla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,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що означає «важкопрохідне підняття»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779912" y="152926"/>
            <a:ext cx="536408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На схилах —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форми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плейстоценового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зледеніння, каменепади.  Укрита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альпійськими луками , чагарниковими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пустищами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, подекуди —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кам'яні осипища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.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Зі східного боку від вершини — один із витоків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р.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 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Прут. Схили 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гори покриті буковими і смерековими лісами. На висоті 1500 м починається субальпійський пояс пасовищ, відомий 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як полонини</a:t>
            </a:r>
            <a:r>
              <a:rPr lang="uk-UA" sz="2200" dirty="0">
                <a:solidFill>
                  <a:schemeClr val="accent1">
                    <a:lumMod val="50000"/>
                  </a:schemeClr>
                </a:solidFill>
                <a:cs typeface="Times New Roman" panose="02020603050405020304" pitchFamily="18" charset="0"/>
              </a:rPr>
              <a:t>.</a:t>
            </a:r>
            <a:endParaRPr lang="uk-UA" sz="2200" b="0" i="0" dirty="0">
              <a:solidFill>
                <a:schemeClr val="accent1">
                  <a:lumMod val="50000"/>
                </a:schemeClr>
              </a:solidFill>
              <a:effectLst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14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2232248"/>
          </a:xfrm>
        </p:spPr>
        <p:txBody>
          <a:bodyPr>
            <a:normAutofit fontScale="90000"/>
          </a:bodyPr>
          <a:lstStyle/>
          <a:p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На цьому відео ми бачимо вертикальний переріз </a:t>
            </a:r>
            <a:r>
              <a:rPr lang="uk-UA" sz="3200" dirty="0" err="1" smtClean="0">
                <a:solidFill>
                  <a:schemeClr val="accent1">
                    <a:lumMod val="50000"/>
                  </a:schemeClr>
                </a:solidFill>
              </a:rPr>
              <a:t>г.Говерла</a:t>
            </a:r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 (найвищої вершини Українських Карпат), де помітно  зміну висот у напрямку з північно-східного схилу на південно-західний.</a:t>
            </a:r>
            <a:endParaRPr lang="uk-UA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Говерла.mpg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7060.939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12" y="2420888"/>
            <a:ext cx="8848112" cy="4178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481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420254"/>
            <a:ext cx="7920880" cy="4465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TextBox 2"/>
          <p:cNvSpPr txBox="1"/>
          <p:nvPr/>
        </p:nvSpPr>
        <p:spPr>
          <a:xfrm>
            <a:off x="5436096" y="254596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Час: 6:53</a:t>
            </a:r>
            <a:endParaRPr lang="uk-UA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891276" y="841135"/>
            <a:ext cx="50732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Перша </a:t>
            </a:r>
            <a:r>
              <a:rPr lang="ru-RU" sz="2700" dirty="0" err="1">
                <a:solidFill>
                  <a:schemeClr val="accent1">
                    <a:lumMod val="50000"/>
                  </a:schemeClr>
                </a:solidFill>
              </a:rPr>
              <a:t>частина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 шляху – </a:t>
            </a:r>
            <a:r>
              <a:rPr lang="ru-RU" sz="2700" dirty="0" err="1" smtClean="0">
                <a:solidFill>
                  <a:schemeClr val="accent1">
                    <a:lumMod val="50000"/>
                  </a:schemeClr>
                </a:solidFill>
              </a:rPr>
              <a:t>підйом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через </a:t>
            </a:r>
            <a:r>
              <a:rPr lang="ru-RU" sz="2700" dirty="0" err="1">
                <a:solidFill>
                  <a:schemeClr val="accent1">
                    <a:lumMod val="50000"/>
                  </a:schemeClr>
                </a:solidFill>
              </a:rPr>
              <a:t>смерековий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700" dirty="0" err="1">
                <a:solidFill>
                  <a:schemeClr val="accent1">
                    <a:lumMod val="50000"/>
                  </a:schemeClr>
                </a:solidFill>
              </a:rPr>
              <a:t>ліс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endParaRPr lang="ru-RU" sz="27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Межа </a:t>
            </a:r>
            <a:r>
              <a:rPr lang="ru-RU" sz="2700" dirty="0" err="1" smtClean="0">
                <a:solidFill>
                  <a:schemeClr val="accent1">
                    <a:lumMod val="50000"/>
                  </a:schemeClr>
                </a:solidFill>
              </a:rPr>
              <a:t>якого</a:t>
            </a:r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700" dirty="0" err="1" smtClean="0">
                <a:solidFill>
                  <a:schemeClr val="accent1">
                    <a:lumMod val="50000"/>
                  </a:schemeClr>
                </a:solidFill>
              </a:rPr>
              <a:t>знаходиться</a:t>
            </a:r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 на </a:t>
            </a:r>
            <a:r>
              <a:rPr lang="ru-RU" sz="2700" dirty="0" err="1">
                <a:solidFill>
                  <a:schemeClr val="accent1">
                    <a:lumMod val="50000"/>
                  </a:schemeClr>
                </a:solidFill>
              </a:rPr>
              <a:t>висоті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sz="2700" dirty="0" err="1">
                <a:solidFill>
                  <a:schemeClr val="accent1">
                    <a:lumMod val="50000"/>
                  </a:schemeClr>
                </a:solidFill>
              </a:rPr>
              <a:t>приблизно</a:t>
            </a:r>
            <a:r>
              <a:rPr lang="ru-RU" sz="2700" dirty="0">
                <a:solidFill>
                  <a:schemeClr val="accent1">
                    <a:lumMod val="50000"/>
                  </a:schemeClr>
                </a:solidFill>
              </a:rPr>
              <a:t> 1400 </a:t>
            </a:r>
            <a:r>
              <a:rPr lang="ru-RU" sz="2700" dirty="0" err="1" smtClean="0">
                <a:solidFill>
                  <a:schemeClr val="accent1">
                    <a:lumMod val="50000"/>
                  </a:schemeClr>
                </a:solidFill>
              </a:rPr>
              <a:t>метрів</a:t>
            </a:r>
            <a:r>
              <a:rPr lang="ru-RU" sz="27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uk-UA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0999" y="-315416"/>
            <a:ext cx="4824536" cy="4824536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7071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9547" y="1556792"/>
            <a:ext cx="9289032" cy="575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TextBox 2"/>
          <p:cNvSpPr txBox="1"/>
          <p:nvPr/>
        </p:nvSpPr>
        <p:spPr>
          <a:xfrm>
            <a:off x="827584" y="34432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600" dirty="0" smtClean="0">
                <a:solidFill>
                  <a:schemeClr val="accent1">
                    <a:lumMod val="50000"/>
                  </a:schemeClr>
                </a:solidFill>
              </a:rPr>
              <a:t>6:48</a:t>
            </a:r>
            <a:endParaRPr lang="uk-UA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83768" y="373886"/>
            <a:ext cx="36535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4000" i="1" dirty="0" smtClean="0">
                <a:solidFill>
                  <a:schemeClr val="accent1">
                    <a:lumMod val="50000"/>
                  </a:schemeClr>
                </a:solidFill>
              </a:rPr>
              <a:t>Перший привал</a:t>
            </a:r>
            <a:endParaRPr lang="uk-UA" sz="4000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9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305644" y="188640"/>
            <a:ext cx="309750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8:08</a:t>
            </a:r>
          </a:p>
          <a:p>
            <a:pPr algn="ctr"/>
            <a:endParaRPr lang="uk-UA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Вигляд на </a:t>
            </a:r>
          </a:p>
          <a:p>
            <a:pPr algn="ctr"/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г. Говерлу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6343" y="-459432"/>
            <a:ext cx="6492213" cy="4869160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8809" y="4152229"/>
            <a:ext cx="5976664" cy="270577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24544" y="3068960"/>
            <a:ext cx="5616624" cy="3698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2181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08168" y="2924944"/>
            <a:ext cx="9684568" cy="4349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259632" y="136902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8:20</a:t>
            </a:r>
            <a:endParaRPr lang="uk-UA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676" y="721677"/>
            <a:ext cx="418028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Підійматись на початку шляху доволі важко – </a:t>
            </a:r>
          </a:p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по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звивистій стежці, порослій чагарником. </a:t>
            </a:r>
          </a:p>
          <a:p>
            <a:pPr algn="ctr"/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П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рохід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дуже вузький.</a:t>
            </a:r>
            <a:r>
              <a:rPr lang="uk-UA" dirty="0"/>
              <a:t/>
            </a:r>
            <a:br>
              <a:rPr lang="uk-UA" dirty="0"/>
            </a:br>
            <a:endParaRPr lang="uk-UA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682" y="-276338"/>
            <a:ext cx="5554056" cy="3986578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44511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24544" y="548680"/>
            <a:ext cx="9790185" cy="6478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79512" y="71008"/>
            <a:ext cx="9028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3200" dirty="0">
                <a:solidFill>
                  <a:schemeClr val="accent1">
                    <a:lumMod val="50000"/>
                  </a:schemeClr>
                </a:solidFill>
              </a:rPr>
              <a:t>8:24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8520" y="548680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Сьогодні сходження на вершину Говерли –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один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із найпопулярніших туристських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маршрутів, оскільки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із кожним етапом підняття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відкриваються все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нові і повніші неповторні гірські краєвиди</a:t>
            </a:r>
            <a:r>
              <a:rPr lang="uk-UA" sz="2200" dirty="0" smtClean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. </a:t>
            </a:r>
            <a:endParaRPr lang="uk-UA" sz="22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40433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8276" y="2636912"/>
            <a:ext cx="925252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79512" y="0"/>
            <a:ext cx="9028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3200" dirty="0">
                <a:solidFill>
                  <a:schemeClr val="accent1">
                    <a:lumMod val="50000"/>
                  </a:schemeClr>
                </a:solidFill>
              </a:rPr>
              <a:t>8:34</a:t>
            </a: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091" y="0"/>
            <a:ext cx="6185290" cy="3140968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0" y="584775"/>
            <a:ext cx="3456384" cy="26622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Ще далі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- шлях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особливо 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приємний: </a:t>
            </a:r>
          </a:p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вершина </a:t>
            </a:r>
            <a:r>
              <a:rPr lang="uk-UA" sz="2400" dirty="0">
                <a:solidFill>
                  <a:schemeClr val="accent1">
                    <a:lumMod val="50000"/>
                  </a:schemeClr>
                </a:solidFill>
              </a:rPr>
              <a:t>вкрита альпійськими луками</a:t>
            </a:r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algn="ctr"/>
            <a:r>
              <a:rPr lang="uk-UA" sz="2400" dirty="0" smtClean="0">
                <a:solidFill>
                  <a:schemeClr val="accent1">
                    <a:lumMod val="50000"/>
                  </a:schemeClr>
                </a:solidFill>
              </a:rPr>
              <a:t>Відкривається чудова панорама гір. </a:t>
            </a:r>
            <a:r>
              <a:rPr lang="uk-UA" sz="2300" dirty="0">
                <a:solidFill>
                  <a:schemeClr val="accent1">
                    <a:lumMod val="50000"/>
                  </a:schemeClr>
                </a:solidFill>
                <a:latin typeface="PTSansRegular"/>
              </a:rPr>
              <a:t> </a:t>
            </a:r>
            <a:r>
              <a:rPr lang="uk-UA" sz="2300" dirty="0"/>
              <a:t/>
            </a:r>
            <a:br>
              <a:rPr lang="uk-UA" sz="2300" dirty="0"/>
            </a:br>
            <a:endParaRPr lang="uk-UA" sz="2300" dirty="0"/>
          </a:p>
        </p:txBody>
      </p:sp>
    </p:spTree>
    <p:extLst>
      <p:ext uri="{BB962C8B-B14F-4D97-AF65-F5344CB8AC3E}">
        <p14:creationId xmlns:p14="http://schemas.microsoft.com/office/powerpoint/2010/main" val="267304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Tanya\Рабочий стол\карпати\на говерлу\Изображение 15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76871"/>
            <a:ext cx="8873443" cy="4886003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179512" y="29845"/>
            <a:ext cx="9028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3200" dirty="0">
                <a:solidFill>
                  <a:schemeClr val="accent1">
                    <a:lumMod val="50000"/>
                  </a:schemeClr>
                </a:solidFill>
              </a:rPr>
              <a:t>9:01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373653" y="582336"/>
            <a:ext cx="849979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Біля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підніжжя знаходиться один з витоків річки 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Прут.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 Недалеко від місця, де вода знайшла вихід із скель, розташований каскад водоспадів, загальна висота якого складає близько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80 метрів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uk-UA" sz="3200" dirty="0"/>
              <a:t/>
            </a:r>
            <a:br>
              <a:rPr lang="uk-UA" sz="3200" dirty="0"/>
            </a:b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360781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6013" y="-387424"/>
            <a:ext cx="5048604" cy="7580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-250038"/>
            <a:ext cx="4873607" cy="7408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215007" y="116632"/>
            <a:ext cx="9028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3200" dirty="0">
                <a:solidFill>
                  <a:schemeClr val="accent1">
                    <a:lumMod val="50000"/>
                  </a:schemeClr>
                </a:solidFill>
              </a:rPr>
              <a:t>9:25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1811710" y="116632"/>
            <a:ext cx="607265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dirty="0" smtClean="0"/>
              <a:t>Чагарники </a:t>
            </a:r>
            <a:r>
              <a:rPr lang="ru-RU" sz="2800" dirty="0"/>
              <a:t>закінчуються, далі </a:t>
            </a:r>
            <a:r>
              <a:rPr lang="ru-RU" sz="2800" dirty="0" smtClean="0"/>
              <a:t>крута стежина-плай, що  </a:t>
            </a:r>
            <a:r>
              <a:rPr lang="ru-RU" sz="2800" dirty="0"/>
              <a:t>звивисто дереться схилом. </a:t>
            </a:r>
            <a:r>
              <a:rPr lang="ru-RU" sz="2800" dirty="0" smtClean="0"/>
              <a:t>Із рослинності представлений </a:t>
            </a:r>
            <a:r>
              <a:rPr lang="ru-RU" sz="2800" dirty="0" err="1" smtClean="0"/>
              <a:t>тільки</a:t>
            </a:r>
            <a:r>
              <a:rPr lang="ru-RU" sz="2800" dirty="0" smtClean="0"/>
              <a:t> трав</a:t>
            </a:r>
            <a:r>
              <a:rPr lang="en-US" sz="2800" dirty="0" smtClean="0"/>
              <a:t>’</a:t>
            </a:r>
            <a:r>
              <a:rPr lang="ru-RU" sz="2800" dirty="0" err="1" smtClean="0"/>
              <a:t>яний</a:t>
            </a:r>
            <a:r>
              <a:rPr lang="ru-RU" sz="2800" dirty="0" smtClean="0"/>
              <a:t> </a:t>
            </a:r>
            <a:r>
              <a:rPr lang="ru-RU" sz="2800" dirty="0" err="1" smtClean="0"/>
              <a:t>покрив</a:t>
            </a:r>
            <a:r>
              <a:rPr lang="ru-RU" sz="2000" dirty="0" smtClean="0"/>
              <a:t>. </a:t>
            </a:r>
            <a:endParaRPr lang="uk-UA" sz="2000" dirty="0"/>
          </a:p>
        </p:txBody>
      </p:sp>
    </p:spTree>
    <p:extLst>
      <p:ext uri="{BB962C8B-B14F-4D97-AF65-F5344CB8AC3E}">
        <p14:creationId xmlns:p14="http://schemas.microsoft.com/office/powerpoint/2010/main" val="327804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96095"/>
            <a:ext cx="9324528" cy="52564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472655" y="260648"/>
            <a:ext cx="8379217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З Говерли відкривається чудова панорама </a:t>
            </a:r>
          </a:p>
          <a:p>
            <a:pPr algn="ctr"/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навколишніх гір</a:t>
            </a:r>
            <a:endParaRPr lang="uk-UA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03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7849"/>
            <a:ext cx="7025281" cy="396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Прямоугольник 2"/>
          <p:cNvSpPr/>
          <p:nvPr/>
        </p:nvSpPr>
        <p:spPr>
          <a:xfrm>
            <a:off x="-14436" y="836712"/>
            <a:ext cx="30022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dirty="0" smtClean="0"/>
              <a:t>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10:19</a:t>
            </a:r>
          </a:p>
          <a:p>
            <a:pPr algn="ctr"/>
            <a:r>
              <a:rPr lang="uk-UA" sz="2800" dirty="0" smtClean="0"/>
              <a:t> </a:t>
            </a:r>
          </a:p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Краєвид 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з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Говерли</a:t>
            </a:r>
          </a:p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на 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відому спортивно-туристичну базу </a:t>
            </a:r>
            <a:r>
              <a:rPr lang="uk-UA" sz="2800" dirty="0">
                <a:solidFill>
                  <a:schemeClr val="accent1">
                    <a:lumMod val="50000"/>
                  </a:schemeClr>
                </a:solidFill>
              </a:rPr>
              <a:t>відпочинку</a:t>
            </a:r>
          </a:p>
          <a:p>
            <a:pPr algn="ctr"/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«</a:t>
            </a:r>
            <a:r>
              <a:rPr lang="uk-UA" sz="2800" dirty="0" err="1" smtClean="0">
                <a:solidFill>
                  <a:schemeClr val="accent1">
                    <a:lumMod val="50000"/>
                  </a:schemeClr>
                </a:solidFill>
              </a:rPr>
              <a:t>Заросляк</a:t>
            </a:r>
            <a:r>
              <a:rPr lang="uk-UA" sz="2800" dirty="0" smtClean="0">
                <a:solidFill>
                  <a:schemeClr val="accent1">
                    <a:lumMod val="50000"/>
                  </a:schemeClr>
                </a:solidFill>
              </a:rPr>
              <a:t>»</a:t>
            </a:r>
            <a:endParaRPr lang="uk-UA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308" y="3558367"/>
            <a:ext cx="6228184" cy="316230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TextBox 4"/>
          <p:cNvSpPr txBox="1"/>
          <p:nvPr/>
        </p:nvSpPr>
        <p:spPr>
          <a:xfrm>
            <a:off x="4364228" y="6488668"/>
            <a:ext cx="3331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 smtClean="0">
                <a:solidFill>
                  <a:schemeClr val="accent1">
                    <a:lumMod val="50000"/>
                  </a:schemeClr>
                </a:solidFill>
              </a:rPr>
              <a:t>Полонина Заросляк на карті </a:t>
            </a:r>
            <a:endParaRPr lang="uk-UA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76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93" y="1340768"/>
            <a:ext cx="8856984" cy="571500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TextBox 2"/>
          <p:cNvSpPr txBox="1"/>
          <p:nvPr/>
        </p:nvSpPr>
        <p:spPr>
          <a:xfrm>
            <a:off x="2123728" y="148680"/>
            <a:ext cx="40463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>Дорога по траверсу </a:t>
            </a:r>
            <a:endParaRPr lang="uk-UA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55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5195" t="28569" r="6493" b="17723"/>
          <a:stretch/>
        </p:blipFill>
        <p:spPr bwMode="auto">
          <a:xfrm>
            <a:off x="755575" y="2132856"/>
            <a:ext cx="4353037" cy="3842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sp>
        <p:nvSpPr>
          <p:cNvPr id="4" name="Прямоугольник 3"/>
          <p:cNvSpPr/>
          <p:nvPr/>
        </p:nvSpPr>
        <p:spPr>
          <a:xfrm>
            <a:off x="1835696" y="332656"/>
            <a:ext cx="50405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600" dirty="0" smtClean="0">
                <a:solidFill>
                  <a:schemeClr val="accent1">
                    <a:lumMod val="50000"/>
                  </a:schemeClr>
                </a:solidFill>
              </a:rPr>
              <a:t>10:30 - На вершині!</a:t>
            </a:r>
            <a:endParaRPr lang="uk-UA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13250" r="4550" b="11300"/>
          <a:stretch/>
        </p:blipFill>
        <p:spPr>
          <a:xfrm>
            <a:off x="5059367" y="2132856"/>
            <a:ext cx="3071224" cy="3842850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6782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3050886"/>
            <a:ext cx="6336704" cy="386861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-237725"/>
            <a:ext cx="6097860" cy="4065240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4669" y="3125873"/>
            <a:ext cx="5244075" cy="3933056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Прямоугольник 1"/>
          <p:cNvSpPr/>
          <p:nvPr/>
        </p:nvSpPr>
        <p:spPr>
          <a:xfrm>
            <a:off x="54229" y="188640"/>
            <a:ext cx="39604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i="1" dirty="0">
                <a:solidFill>
                  <a:schemeClr val="accent1">
                    <a:lumMod val="50000"/>
                  </a:schemeClr>
                </a:solidFill>
              </a:rPr>
              <a:t>На вершині </a:t>
            </a:r>
            <a:r>
              <a:rPr lang="ru-RU" sz="2400" dirty="0">
                <a:solidFill>
                  <a:schemeClr val="accent1">
                    <a:lumMod val="50000"/>
                  </a:schemeClr>
                </a:solidFill>
              </a:rPr>
              <a:t>встановлені символи: хрест, скульптурний монумент з українським гербом, прапор України та інших держав, представники яких побували тут, плита, у яку вмонтовано капсули </a:t>
            </a:r>
            <a:r>
              <a:rPr lang="ru-RU" sz="2400" dirty="0" err="1">
                <a:solidFill>
                  <a:schemeClr val="accent1">
                    <a:lumMod val="50000"/>
                  </a:schemeClr>
                </a:solidFill>
              </a:rPr>
              <a:t>із</a:t>
            </a:r>
            <a:r>
              <a:rPr lang="ru-RU" sz="2400" dirty="0">
                <a:solidFill>
                  <a:schemeClr val="accent1">
                    <a:lumMod val="50000"/>
                  </a:schemeClr>
                </a:solidFill>
              </a:rPr>
              <a:t> землею з </a:t>
            </a:r>
            <a:r>
              <a:rPr lang="ru-RU" sz="2400" dirty="0" err="1">
                <a:solidFill>
                  <a:schemeClr val="accent1">
                    <a:lumMod val="50000"/>
                  </a:schemeClr>
                </a:solidFill>
              </a:rPr>
              <a:t>усіх</a:t>
            </a:r>
            <a:r>
              <a:rPr lang="ru-RU" sz="2400" dirty="0">
                <a:solidFill>
                  <a:schemeClr val="accent1">
                    <a:lumMod val="50000"/>
                  </a:schemeClr>
                </a:solidFill>
              </a:rPr>
              <a:t> областей України.</a:t>
            </a:r>
            <a:r>
              <a:rPr lang="ru-RU" sz="24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> </a:t>
            </a:r>
            <a:br>
              <a:rPr lang="ru-RU" sz="24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</a:br>
            <a:r>
              <a:rPr lang="ru-RU" sz="24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  <a:t/>
            </a:r>
            <a:br>
              <a:rPr lang="ru-RU" sz="2400" dirty="0">
                <a:solidFill>
                  <a:schemeClr val="accent1">
                    <a:lumMod val="50000"/>
                  </a:schemeClr>
                </a:solidFill>
                <a:latin typeface="Palantino "/>
              </a:rPr>
            </a:br>
            <a:endParaRPr lang="uk-UA" sz="2400" dirty="0">
              <a:solidFill>
                <a:schemeClr val="accent1">
                  <a:lumMod val="50000"/>
                </a:schemeClr>
              </a:solidFill>
              <a:latin typeface="Palantino "/>
            </a:endParaRPr>
          </a:p>
        </p:txBody>
      </p:sp>
    </p:spTree>
    <p:extLst>
      <p:ext uri="{BB962C8B-B14F-4D97-AF65-F5344CB8AC3E}">
        <p14:creationId xmlns:p14="http://schemas.microsoft.com/office/powerpoint/2010/main" val="137343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620688"/>
            <a:ext cx="9937104" cy="5688632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53549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60721-10040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536" y="1412776"/>
            <a:ext cx="8244408" cy="463748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glow rad="63500">
              <a:schemeClr val="accent2">
                <a:satMod val="175000"/>
                <a:alpha val="40000"/>
              </a:schemeClr>
            </a:glow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2446499" y="404664"/>
            <a:ext cx="4142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sz="3200" dirty="0" smtClean="0">
                <a:solidFill>
                  <a:schemeClr val="accent1">
                    <a:lumMod val="75000"/>
                  </a:schemeClr>
                </a:solidFill>
              </a:rPr>
              <a:t>На вершині Говерли</a:t>
            </a:r>
            <a:endParaRPr lang="uk-UA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335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32792" y="620688"/>
            <a:ext cx="9144000" cy="5256584"/>
          </a:xfrm>
        </p:spPr>
        <p:txBody>
          <a:bodyPr>
            <a:normAutofit fontScale="90000"/>
          </a:bodyPr>
          <a:lstStyle/>
          <a:p>
            <a:r>
              <a:rPr lang="uk-UA" sz="3200" dirty="0" smtClean="0">
                <a:solidFill>
                  <a:schemeClr val="accent2">
                    <a:lumMod val="50000"/>
                  </a:schemeClr>
                </a:solidFill>
              </a:rPr>
              <a:t>Презентацію підготували:</a:t>
            </a:r>
            <a:r>
              <a:rPr lang="uk-UA" sz="3200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uk-UA" sz="32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uk-UA" sz="3200" dirty="0">
                <a:solidFill>
                  <a:schemeClr val="accent2">
                    <a:lumMod val="50000"/>
                  </a:schemeClr>
                </a:solidFill>
              </a:rPr>
              <a:t>Катерина </a:t>
            </a:r>
            <a:r>
              <a:rPr lang="uk-UA" sz="3200" dirty="0" smtClean="0">
                <a:solidFill>
                  <a:schemeClr val="accent2">
                    <a:lumMod val="50000"/>
                  </a:schemeClr>
                </a:solidFill>
              </a:rPr>
              <a:t>Боднар та </a:t>
            </a:r>
            <a:r>
              <a:rPr lang="uk-UA" sz="3200" dirty="0">
                <a:solidFill>
                  <a:schemeClr val="accent2">
                    <a:lumMod val="50000"/>
                  </a:schemeClr>
                </a:solidFill>
              </a:rPr>
              <a:t>Юлія </a:t>
            </a:r>
            <a:r>
              <a:rPr lang="uk-UA" sz="3200" dirty="0" err="1" smtClean="0">
                <a:solidFill>
                  <a:schemeClr val="accent2">
                    <a:lumMod val="50000"/>
                  </a:schemeClr>
                </a:solidFill>
              </a:rPr>
              <a:t>Мушинська</a:t>
            </a:r>
            <a:r>
              <a:rPr lang="uk-UA" sz="3200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uk-UA" sz="32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uk-UA" sz="3200" dirty="0" smtClean="0">
                <a:solidFill>
                  <a:schemeClr val="accent2">
                    <a:lumMod val="50000"/>
                  </a:schemeClr>
                </a:solidFill>
              </a:rPr>
              <a:t>(група ГРТ) </a:t>
            </a:r>
            <a:r>
              <a:rPr lang="ru-RU" sz="3200" dirty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ru-RU" sz="3200" dirty="0">
                <a:solidFill>
                  <a:schemeClr val="accent3">
                    <a:lumMod val="75000"/>
                  </a:schemeClr>
                </a:solidFill>
              </a:rPr>
            </a:br>
            <a:r>
              <a:rPr lang="ru-RU" sz="3200" dirty="0" smtClean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ru-RU" sz="3200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Дякуємо </a:t>
            </a: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за допомогу та співпрацю </a:t>
            </a:r>
            <a:b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(надані фото та матеріали):</a:t>
            </a:r>
            <a:b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Аліні Кірєєвій, Вікторії Бульбі,</a:t>
            </a:r>
            <a:b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Тетяні Осадчій, Тимофію Качану,</a:t>
            </a:r>
            <a:b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Вадиму Коріненку, Дімітрію Павліку, Крістіні Кравець, Тетяні Миколаївні Лаврук, Євгену Миколайовичу Цвелиху</a:t>
            </a:r>
            <a:r>
              <a:rPr lang="uk-UA" sz="3200" b="1" i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uk-UA" sz="3200" b="1" i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uk-UA" sz="32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uk-UA" sz="2700" dirty="0" smtClean="0">
                <a:solidFill>
                  <a:schemeClr val="accent4">
                    <a:lumMod val="50000"/>
                  </a:schemeClr>
                </a:solidFill>
              </a:rPr>
              <a:t>Використані </a:t>
            </a:r>
            <a:r>
              <a:rPr lang="uk-UA" sz="2700" dirty="0" smtClean="0">
                <a:solidFill>
                  <a:schemeClr val="accent4">
                    <a:lumMod val="50000"/>
                  </a:schemeClr>
                </a:solidFill>
              </a:rPr>
              <a:t>матеріали з програм </a:t>
            </a:r>
            <a:r>
              <a:rPr lang="en-US" sz="2700" dirty="0" smtClean="0">
                <a:solidFill>
                  <a:schemeClr val="accent4">
                    <a:lumMod val="50000"/>
                  </a:schemeClr>
                </a:solidFill>
              </a:rPr>
              <a:t>Google Earth</a:t>
            </a:r>
            <a:r>
              <a:rPr lang="uk-UA" sz="2700" dirty="0" smtClean="0">
                <a:solidFill>
                  <a:schemeClr val="accent4">
                    <a:lumMod val="50000"/>
                  </a:schemeClr>
                </a:solidFill>
              </a:rPr>
              <a:t>, Яндекс Карти, Геотрекер, сайту «Закарпаття Онлайн», групі «Туристична Україна» тощо</a:t>
            </a:r>
            <a:endParaRPr lang="uk-UA" sz="27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46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Поток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Базовая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3288</TotalTime>
  <Words>2297</Words>
  <Application>Microsoft Office PowerPoint</Application>
  <PresentationFormat>Экран (4:3)</PresentationFormat>
  <Paragraphs>238</Paragraphs>
  <Slides>93</Slides>
  <Notes>0</Notes>
  <HiddenSlides>0</HiddenSlides>
  <MMClips>11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93</vt:i4>
      </vt:variant>
    </vt:vector>
  </HeadingPairs>
  <TitlesOfParts>
    <vt:vector size="94" baseType="lpstr">
      <vt:lpstr>Тема Office</vt:lpstr>
      <vt:lpstr>Геоморфологічна практика в Карпатах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Маршрут № 1 06.07.2016 До витоків Чорної Тиси </vt:lpstr>
      <vt:lpstr>Маршрут проходить долиною р. Чорна Тиса від стаціонару КНУ до витоків річки.</vt:lpstr>
      <vt:lpstr>Чорна Тиса – річка в Українських Карпатах (Рахівський район, Закарпаття). Річка простягається на 49 км, а площа її водозбірного басейну 315 км². Бере свій початок з джерел на висоті 1400 м (біля перевалу Околе). На околиці м.Рахова зливається з Білою Тисою, даючи початок Тисі. Притоками річки є Апшинець, Труфанець, Станіслав, Свидівець, Довжина</vt:lpstr>
      <vt:lpstr>Долина р.Чорна Тиса має типовий гірський характер: круте падіння русла, східчастість повздовжного профілю, нерівномірну будову алювію в руслі та терасах, локальні рівні надзаплавних терас, відслонення в руслі корінних порід. </vt:lpstr>
      <vt:lpstr>Поперечний переріз через р. Чорна Тиса та р. Апшинець наочно відображає орографію конкретної місцевості (абсолютні висоти над рівнем моря; похил поверхні; макс.,сер.,мін. висоти вздовж всього профілю, тощо)   </vt:lpstr>
      <vt:lpstr>Місце спостереження №1 – міст через струмок Великий Ведмежий (є лівою притокою Чорної Тиси).  Час зупинки – 10:10</vt:lpstr>
      <vt:lpstr>Місце спостереження №2 – місток через р. Чорна Тиса. Південніше від містка спостерігається широка долина, що в свій час була дном водосховища (клязури).  Час зупинки – 10:27 </vt:lpstr>
      <vt:lpstr>Місце спостереження №3 – відслонення флішу (потужна серія морських осадових порід, де простежується ритмічне чергування пісковиків та глинистих сланців) Саме флішова формація займає головне місце в геологічній будові Карпат.  Час зупинки – 10:37 </vt:lpstr>
      <vt:lpstr>Місце спостереження № 4 - урочище Реп`янець.  Час зупинки – 10:46 </vt:lpstr>
      <vt:lpstr>Місце спостереження № 5 – сучасна вирубка лісу, яка спричиняє різні негативні процеси (повені, селі, зсуви). Час зупинки – 10:58</vt:lpstr>
      <vt:lpstr>Приклади руйнівних процесів у Карпатах:  вода від зливи і "господарювання" лісівників накоїла великої біди у селі Луги (біля підніжжя Говерли) на Рахівщині.</vt:lpstr>
      <vt:lpstr>Місце спостереження №6 – місток (укріплення).  Час зупинки – 11:24 </vt:lpstr>
      <vt:lpstr>Місце спостереження №7 – найбільш збережений фрагмент « Старої австрійської дороги»  (1912 р.).  Час зупинки – 11:31 </vt:lpstr>
      <vt:lpstr>Місце спостереження  № 8 – гідротехнічна споруда (укріплення струмка на «Старій австрійській дорозі»).  Час зупинки – 11:45 </vt:lpstr>
      <vt:lpstr>Місце спостереження № 9- джерело питної води (вихід підземних вод).  Час зупинки – 11:59</vt:lpstr>
      <vt:lpstr>Місце спостереження № 10 – Підйом до витоків Тиси.  Час зупинки – 12:16 </vt:lpstr>
      <vt:lpstr>Місце спостереження   № 11- витоки  р. Чорної Тиси, що були облаштовані 28 серпня 1882 р. за ініціативи угорського вченого та громадського діяча Лайоша Тісо. Угорці вважають це місце священним.  Час зупинки – 12:37 </vt:lpstr>
      <vt:lpstr>Цікаво, що на картах кінця ХІХ - середини ХХ ст.   верхня ділянка  річки Чорної Тиси від її витоків позначена як Тисчора, а власне р. Чорна Тиса утворюється після злиття трьох потоків – Тисчори, Великого Ведмежого та Апшинця. </vt:lpstr>
      <vt:lpstr>Місце спостереження №12 - полонина Околе,  яка  є вододілом між  р. Чорна Тиса та  струмком Турбат, що належить до басейну річки Тересва. З полонини, що орографічно належить до Верховинсько-Вододільних (Центральних Карпат), відкривається вигляд на хребет Вододільний Ґорґан (Зовнішні Карпати) та хребет Свидівець, що належить до Полонинсько-Чорногірських (Внутрішніх Карпат).  Час зупинки – 13:03 </vt:lpstr>
      <vt:lpstr>Маршрут № 2 07.07.2016 Підкорення гори Братківська </vt:lpstr>
      <vt:lpstr>Це відео ілюструє схему маршруту на г. Братківська від бази КНУ «Ясіня» (також на плані зображені місця точок спостереження). Він проходив вздовж струмка Левківець.</vt:lpstr>
      <vt:lpstr>Місце спостереження № 1 – Левківець. Місце впадіння струмка Левківець в р. Чорна Тиса. Підйом угору по урочищу Левківець. </vt:lpstr>
      <vt:lpstr>Місце спостереження №2 - надзаплавна тераса потоку Левківець. Тут спостерігається зміна рослинності. Внаслідок значного зволоження інтенсивно розвивається лучно-болотна рослинність.  Час зупинки – 10:52</vt:lpstr>
      <vt:lpstr>Місце спостереження №3 – підйом на полонину Левківець. Численні переходи струмка Левківець.  Час зупинки 11:10 </vt:lpstr>
      <vt:lpstr>Місце спостереження №4 - полонина Левківець(1437 м).  Межа лісу                                                                                       </vt:lpstr>
      <vt:lpstr>Місце спостереження №6 - перевал між горами Мала Братківська і Руська (1599 м на рівнем моря). Ми можемо побачити перехід від трав'яної  рослинності до чагарникової з переважанням ялівцю і жерепа.                                                           Час зупинки – 13:30 </vt:lpstr>
      <vt:lpstr>Місце спостереження № 7 – маршрут проходить вздовж лінії кордону між сучасними Івано-Франківською та Закарпатською областями (раніше це був кордон між Польщею та Чехословаччиною).    Час зупинки 14:00</vt:lpstr>
      <vt:lpstr>Висота цієї гори складає 1788 м,  вона найвища  в хребті Привододільних Ґорґан. Вершина вкрита кам’янистими розсипами та осипищами піскових уламків розміром  до 3-х метрів. </vt:lpstr>
      <vt:lpstr>Маршрут № 3 08.07.2016 Струмок Апшинець</vt:lpstr>
      <vt:lpstr>Дане відео яскраво демонструє річкову мережу струмка Апшинець. В деяких місцях помітні зближення  приток струмка: з часом тут можливі перехоплення.</vt:lpstr>
      <vt:lpstr>Місце спостереження № 1 –  міст через стр. Апшинець.  Час зупинки – 10:20</vt:lpstr>
      <vt:lpstr>Місце спостереження № 2 –  Ця брила у струмку є результатом  обвальних процесів, спричинених повінню 1998 року. </vt:lpstr>
      <vt:lpstr>Місце спостереження № 3 – урочище Кичера. Час зупинки – 10:47</vt:lpstr>
      <vt:lpstr>Місце спостереження №4 - лісничий літник.  Час зупинки - 11:00</vt:lpstr>
      <vt:lpstr>Точка спостереження №5 - початок переправи через струмок Апшинець.  Час зупинки - 11:13 </vt:lpstr>
      <vt:lpstr>Презентация PowerPoint</vt:lpstr>
      <vt:lpstr>Місце спостереження № 7 – водоспад по лівому борту струмка Апшинець, утворений  скупченням великих брил пісковика.                                                 Час зупинки – 12:09.</vt:lpstr>
      <vt:lpstr>Місце спостереження № 8 -  кам’яний грот, утворений обвальними процесами.                             Час зупинки – 12:25</vt:lpstr>
      <vt:lpstr>Місце спостереження № 9 – пороги на струмку Апшинець, які унеможливлюють подальше проходження маршруту.   Час зупинки – 12:43 </vt:lpstr>
      <vt:lpstr>Презентация PowerPoint</vt:lpstr>
      <vt:lpstr>Презентация PowerPoint</vt:lpstr>
      <vt:lpstr>Презентация PowerPoint</vt:lpstr>
      <vt:lpstr>На відео можемо побачити маршрут до Ворожеських озер,який починається з бази КНУ «Ясіня» та проходить через полонину Татул і Свидовецький масив.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На цьому відео ми бачимо вертикальний переріз г.Говерла (найвищої вершини Українських Карпат), де помітно  зміну висот у напрямку з північно-східного схилу на південно-західний.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Презентацію підготували: Катерина Боднар та Юлія Мушинська (група ГРТ)   Дякуємо за допомогу та співпрацю  (надані фото та матеріали):  Аліні Кірєєвій, Вікторії Бульбі,  Тетяні Осадчій, Тимофію Качану,  Вадиму Коріненку, Дімітрію Павліку, Крістіні Кравець, Тетяні Миколаївні Лаврук, Євгену Миколайовичу Цвелиху.  Використані матеріали з програм Google Earth, Яндекс Карти, Геотрекер, сайту «Закарпаття Онлайн», групі «Туристична Україна» тощо</vt:lpstr>
    </vt:vector>
  </TitlesOfParts>
  <Company>SPecialiST RePack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Katarina Muller</dc:creator>
  <cp:lastModifiedBy>geo-609-1</cp:lastModifiedBy>
  <cp:revision>189</cp:revision>
  <dcterms:created xsi:type="dcterms:W3CDTF">2016-09-11T14:03:41Z</dcterms:created>
  <dcterms:modified xsi:type="dcterms:W3CDTF">2016-12-08T08:29:39Z</dcterms:modified>
</cp:coreProperties>
</file>